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2" r:id="rId3"/>
  </p:sldMasterIdLst>
  <p:notesMasterIdLst>
    <p:notesMasterId r:id="rId5"/>
  </p:notesMasterIdLst>
  <p:sldIdLst>
    <p:sldId id="469" r:id="rId4"/>
    <p:sldId id="520" r:id="rId6"/>
    <p:sldId id="493" r:id="rId7"/>
    <p:sldId id="507" r:id="rId8"/>
    <p:sldId id="528" r:id="rId9"/>
    <p:sldId id="526" r:id="rId10"/>
    <p:sldId id="527" r:id="rId11"/>
    <p:sldId id="488" r:id="rId12"/>
    <p:sldId id="524" r:id="rId13"/>
  </p:sldIdLst>
  <p:sldSz cx="9144000" cy="5143500" type="screen16x9"/>
  <p:notesSz cx="6858000" cy="9144000"/>
  <p:defaultTextStyle>
    <a:defPPr>
      <a:defRPr lang="zh-CN"/>
    </a:defPPr>
    <a:lvl1pPr algn="l" defTabSz="91313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5930" indent="1905" algn="l" defTabSz="91313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3130" indent="1905" algn="l" defTabSz="91313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0330" indent="1905" algn="l" defTabSz="91313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7530" indent="1905" algn="l" defTabSz="91313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clrMru>
    <a:srgbClr val="DB2C03"/>
    <a:srgbClr val="0087CD"/>
    <a:srgbClr val="C68F06"/>
    <a:srgbClr val="EBAC07"/>
    <a:srgbClr val="008487"/>
    <a:srgbClr val="163C46"/>
    <a:srgbClr val="008F92"/>
    <a:srgbClr val="00487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8006" autoAdjust="0"/>
    <p:restoredTop sz="94660"/>
  </p:normalViewPr>
  <p:slideViewPr>
    <p:cSldViewPr>
      <p:cViewPr>
        <p:scale>
          <a:sx n="75" d="100"/>
          <a:sy n="75" d="100"/>
        </p:scale>
        <p:origin x="5" y="-317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" Type="http://schemas.openxmlformats.org/officeDocument/2006/relationships/theme" Target="theme/theme1.xml"/><Relationship Id="rId16" Type="http://schemas.openxmlformats.org/officeDocument/2006/relationships/tableStyles" Target="tableStyles.xml"/><Relationship Id="rId15" Type="http://schemas.openxmlformats.org/officeDocument/2006/relationships/viewProps" Target="viewProps.xml"/><Relationship Id="rId14" Type="http://schemas.openxmlformats.org/officeDocument/2006/relationships/presProps" Target="presProps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914400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914400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E484AE32-3F3C-4BCD-8D4B-D534EB5A1A43}" type="datetimeFigureOut">
              <a:rPr lang="zh-CN" altLang="en-US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  <a:endParaRPr lang="zh-CN" altLang="en-US" noProof="0" smtClean="0"/>
          </a:p>
          <a:p>
            <a:pPr lvl="1"/>
            <a:r>
              <a:rPr lang="zh-CN" altLang="en-US" noProof="0" smtClean="0"/>
              <a:t>第二级</a:t>
            </a:r>
            <a:endParaRPr lang="zh-CN" altLang="en-US" noProof="0" smtClean="0"/>
          </a:p>
          <a:p>
            <a:pPr lvl="2"/>
            <a:r>
              <a:rPr lang="zh-CN" altLang="en-US" noProof="0" smtClean="0"/>
              <a:t>第三级</a:t>
            </a:r>
            <a:endParaRPr lang="zh-CN" altLang="en-US" noProof="0" smtClean="0"/>
          </a:p>
          <a:p>
            <a:pPr lvl="3"/>
            <a:r>
              <a:rPr lang="zh-CN" altLang="en-US" noProof="0" smtClean="0"/>
              <a:t>第四级</a:t>
            </a:r>
            <a:endParaRPr lang="zh-CN" altLang="en-US" noProof="0" smtClean="0"/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914400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914400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9FD13F63-FE27-4CCA-A1A5-4301894E3B56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91313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5930" algn="l" defTabSz="91313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3130" algn="l" defTabSz="91313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0330" algn="l" defTabSz="91313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7530" algn="l" defTabSz="91313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19458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9459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defTabSz="913130" fontAlgn="base">
              <a:spcBef>
                <a:spcPct val="0"/>
              </a:spcBef>
              <a:spcAft>
                <a:spcPct val="0"/>
              </a:spcAft>
            </a:pPr>
            <a:fld id="{7CE19CA5-C5BC-427D-8C4B-4F0B300D70E2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22530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2531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defTabSz="913130" fontAlgn="base">
              <a:spcBef>
                <a:spcPct val="0"/>
              </a:spcBef>
              <a:spcAft>
                <a:spcPct val="0"/>
              </a:spcAft>
            </a:pPr>
            <a:fld id="{480D6A72-BFE4-4542-9CE4-6D89C0AF5D15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27650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7651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defTabSz="913130" fontAlgn="base">
              <a:spcBef>
                <a:spcPct val="0"/>
              </a:spcBef>
              <a:spcAft>
                <a:spcPct val="0"/>
              </a:spcAft>
            </a:pPr>
            <a:fld id="{ECA6159A-264C-4836-832C-FE6ADD627E33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29698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9699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defTabSz="913130" fontAlgn="base">
              <a:spcBef>
                <a:spcPct val="0"/>
              </a:spcBef>
              <a:spcAft>
                <a:spcPct val="0"/>
              </a:spcAft>
            </a:pPr>
            <a:fld id="{09120691-2D91-44BA-9C3E-29B6EE3DF217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29698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9699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defTabSz="913130" fontAlgn="base">
              <a:spcBef>
                <a:spcPct val="0"/>
              </a:spcBef>
              <a:spcAft>
                <a:spcPct val="0"/>
              </a:spcAft>
            </a:pPr>
            <a:fld id="{09120691-2D91-44BA-9C3E-29B6EE3DF217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29698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9699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defTabSz="913130" fontAlgn="base">
              <a:spcBef>
                <a:spcPct val="0"/>
              </a:spcBef>
              <a:spcAft>
                <a:spcPct val="0"/>
              </a:spcAft>
            </a:pPr>
            <a:fld id="{09120691-2D91-44BA-9C3E-29B6EE3DF217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60418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dirty="0" smtClean="0"/>
          </a:p>
        </p:txBody>
      </p:sp>
      <p:sp>
        <p:nvSpPr>
          <p:cNvPr id="60419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defTabSz="913130" fontAlgn="base">
              <a:spcBef>
                <a:spcPct val="0"/>
              </a:spcBef>
              <a:spcAft>
                <a:spcPct val="0"/>
              </a:spcAft>
            </a:pPr>
            <a:fld id="{79938EEF-BA1B-49D3-8112-1CDEB2B7ABB3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62466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62467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defTabSz="913130" fontAlgn="base">
              <a:spcBef>
                <a:spcPct val="0"/>
              </a:spcBef>
              <a:spcAft>
                <a:spcPct val="0"/>
              </a:spcAft>
            </a:pPr>
            <a:fld id="{BBB7B664-31F4-4993-9474-2DF483376931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/>
          <p:nvPr userDrawn="1"/>
        </p:nvSpPr>
        <p:spPr>
          <a:xfrm>
            <a:off x="8501063" y="241300"/>
            <a:ext cx="365125" cy="21590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0" tIns="45709" rIns="91420" bIns="45709"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" name="Isosceles Triangle 10"/>
          <p:cNvSpPr/>
          <p:nvPr userDrawn="1"/>
        </p:nvSpPr>
        <p:spPr>
          <a:xfrm rot="10610802">
            <a:off x="8504238" y="315913"/>
            <a:ext cx="366712" cy="196850"/>
          </a:xfrm>
          <a:prstGeom prst="triangl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0" tIns="45709" rIns="91420" bIns="45709"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Slide Number Placeholder 5"/>
          <p:cNvSpPr txBox="1"/>
          <p:nvPr userDrawn="1"/>
        </p:nvSpPr>
        <p:spPr>
          <a:xfrm>
            <a:off x="8520113" y="204788"/>
            <a:ext cx="336550" cy="350837"/>
          </a:xfrm>
          <a:prstGeom prst="rect">
            <a:avLst/>
          </a:prstGeom>
        </p:spPr>
        <p:txBody>
          <a:bodyPr lIns="0" tIns="0" rIns="0" bIns="45709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AA7AB415-CEB6-4EB5-9A31-455BFB7EBE64}" type="slidenum">
              <a:rPr lang="en-US" sz="1000" smtClean="0"/>
            </a:fld>
            <a:endParaRPr lang="en-US" sz="1000" dirty="0"/>
          </a:p>
        </p:txBody>
      </p:sp>
      <p:pic>
        <p:nvPicPr>
          <p:cNvPr id="5" name="Picture 3" descr="C:\Users\Administrator\Desktop\微立体创业计划\005.png"/>
          <p:cNvPicPr>
            <a:picLocks noChangeAspect="1" noChangeArrowheads="1"/>
          </p:cNvPicPr>
          <p:nvPr userDrawn="1"/>
        </p:nvPicPr>
        <p:blipFill>
          <a:blip r:embed="rId2" cstate="screen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395536" y="210344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</p:spPr>
      </p:pic>
      <p:pic>
        <p:nvPicPr>
          <p:cNvPr id="6" name="Picture 4" descr="C:\Users\Administrator\Desktop\微立体创业计划\004.png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547688" y="219075"/>
            <a:ext cx="609600" cy="609600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</p:spPr>
      </p:pic>
      <p:sp>
        <p:nvSpPr>
          <p:cNvPr id="7" name="文本框 37"/>
          <p:cNvSpPr txBox="1"/>
          <p:nvPr userDrawn="1"/>
        </p:nvSpPr>
        <p:spPr>
          <a:xfrm>
            <a:off x="1116013" y="269875"/>
            <a:ext cx="2503487" cy="374650"/>
          </a:xfrm>
          <a:prstGeom prst="rect">
            <a:avLst/>
          </a:prstGeom>
          <a:noFill/>
        </p:spPr>
        <p:txBody>
          <a:bodyPr wrap="none" lIns="96434" tIns="48217" rIns="96434" bIns="48217">
            <a:spAutoFit/>
          </a:bodyPr>
          <a:lstStyle/>
          <a:p>
            <a:pPr defTabSz="96456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" name="文本框 38"/>
          <p:cNvSpPr txBox="1"/>
          <p:nvPr userDrawn="1"/>
        </p:nvSpPr>
        <p:spPr>
          <a:xfrm>
            <a:off x="1116013" y="561975"/>
            <a:ext cx="1939925" cy="282575"/>
          </a:xfrm>
          <a:prstGeom prst="rect">
            <a:avLst/>
          </a:prstGeom>
          <a:noFill/>
        </p:spPr>
        <p:txBody>
          <a:bodyPr wrap="none" lIns="96434" tIns="48217" rIns="96434" bIns="48217">
            <a:spAutoFit/>
          </a:bodyPr>
          <a:lstStyle/>
          <a:p>
            <a:pPr defTabSz="96456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9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121518-7BFD-4465-93CA-A8DB0BCCE747}" type="datetimeFigureOut">
              <a:rPr lang="zh-CN" altLang="en-US"/>
            </a:fld>
            <a:endParaRPr lang="zh-CN" altLang="en-US"/>
          </a:p>
        </p:txBody>
      </p:sp>
      <p:sp>
        <p:nvSpPr>
          <p:cNvPr id="10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1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236A6A-9B83-4355-8A3C-731F8B34537A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566A05-F3E9-4BFD-8055-A1412F456348}" type="datetimeFigureOut">
              <a:rPr lang="zh-CN" altLang="en-US"/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C6D365-6BC8-4813-A399-0E8F06A2BC8D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advTm="10000">
    <p:comb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Tm="10000">
    <p:comb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defTabSz="914400"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74F517F4-40AA-4FF1-9B48-3491BE12FD16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defTabSz="914400"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defTabSz="914400"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071BEE89-C06D-48C2-8E44-2D0A8A42A581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advTm="10000">
    <p:comb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defTabSz="914400"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E115B308-C975-45DD-8600-92A25C1B3358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defTabSz="914400"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defTabSz="914400"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A1EEEB56-E4E2-4AE0-B38F-11026ECB3D7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advTm="10000">
    <p:comb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Sp="0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defTabSz="914400"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02DDAC64-4F80-4B36-AA72-ADCF303E290C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defTabSz="914400"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defTabSz="914400"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B0288C7B-7710-40F5-BAF5-E0C0AA391A37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advTm="10000">
    <p:comb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defTabSz="914400"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47D738E5-C1D8-4D90-91F5-4C25C6BC0772}" type="datetimeFigureOut">
              <a:rPr lang="zh-CN" altLang="en-US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defTabSz="914400"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defTabSz="914400"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53F23191-8B30-43C2-A2B5-B0C2DE0A348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advTm="10000">
    <p:comb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defTabSz="914400"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DC7B22C0-0B4E-47DB-8A3C-F8106250A704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defTabSz="914400"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defTabSz="914400"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3D733ED8-EDF8-4E33-A2D5-F73C48455454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advTm="10000">
    <p:comb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defTabSz="914400"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64B68EDF-3767-4B30-AD91-088480400312}" type="datetimeFigureOut">
              <a:rPr lang="zh-CN" altLang="en-US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defTabSz="914400"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defTabSz="914400"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A5B94E8A-42E1-40DC-BE6A-535CFA712485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advTm="10000">
    <p:comb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3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3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defTabSz="914400"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5077A497-A17E-4158-92BC-7FCF2D19FF78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defTabSz="914400"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defTabSz="914400"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F82274CA-848A-4C43-9E46-864C031593F4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advTm="10000">
    <p:comb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defTabSz="914400"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4BBCF77D-C798-4B25-88C1-4A3ACD6EFAB1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defTabSz="914400"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defTabSz="914400"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C7E7A96D-AD4D-426E-8487-1BA0FBAFB36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advTm="10000">
    <p:comb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 showMasterSp="0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defTabSz="914400"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BC9C6096-6536-4693-AE99-306CA434AD70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defTabSz="914400"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defTabSz="914400"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3E958C2A-6553-4F65-81CB-186B6F9B5A80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advTm="10000">
    <p:comb dir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defTabSz="914400"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0815CC95-EB18-404B-A830-44C680992365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defTabSz="914400"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defTabSz="914400"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83ECF065-2255-4B3C-9E39-34EAE64AB9E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advTm="10000">
    <p:comb dir="vert"/>
  </p:transition>
</p:sldLayout>
</file>

<file path=ppt/slideMasters/_rels/slideMaster1.xml.rels><?xml version="1.0" encoding="UTF-8" standalone="yes"?>
<Relationships xmlns="http://schemas.openxmlformats.org/package/2006/relationships"><Relationship Id="rId4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2.xml"/><Relationship Id="rId8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0.xml"/><Relationship Id="rId6" Type="http://schemas.openxmlformats.org/officeDocument/2006/relationships/slideLayout" Target="../slideLayouts/slideLayout9.xml"/><Relationship Id="rId5" Type="http://schemas.openxmlformats.org/officeDocument/2006/relationships/slideLayout" Target="../slideLayouts/slideLayout8.xml"/><Relationship Id="rId4" Type="http://schemas.openxmlformats.org/officeDocument/2006/relationships/slideLayout" Target="../slideLayouts/slideLayout7.xml"/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2" Type="http://schemas.openxmlformats.org/officeDocument/2006/relationships/theme" Target="../theme/theme2.xml"/><Relationship Id="rId11" Type="http://schemas.openxmlformats.org/officeDocument/2006/relationships/image" Target="../media/image3.jpeg"/><Relationship Id="rId10" Type="http://schemas.openxmlformats.org/officeDocument/2006/relationships/slideLayout" Target="../slideLayouts/slideLayout13.xml"/><Relationship Id="rId1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28" tIns="45714" rIns="91428" bIns="45714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28" tIns="45714" rIns="91428" bIns="45714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 defTabSz="914400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6295DB8E-9186-422D-AF15-F6DF16F998D8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 defTabSz="914400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r" defTabSz="914400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11CC19F4-8E07-4EC9-AACA-036C0C180AAA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ransition advTm="10000">
    <p:comb dir="vert"/>
  </p:transition>
  <p:timing>
    <p:tnLst>
      <p:par>
        <p:cTn id="1" dur="indefinite" restart="never" nodeType="tmRoot"/>
      </p:par>
    </p:tnLst>
  </p:timing>
  <p:txStyles>
    <p:titleStyle>
      <a:lvl1pPr algn="ctr" defTabSz="913130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91313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defTabSz="91313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defTabSz="91313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defTabSz="91313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defTabSz="91313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defTabSz="91313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defTabSz="91313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defTabSz="91313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1630" indent="-341630" algn="l" defTabSz="913130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680" indent="-284480" algn="l" defTabSz="913130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730" indent="-227330" algn="l" defTabSz="913130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930" indent="-227330" algn="l" defTabSz="913130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6130" indent="-227330" algn="l" defTabSz="913130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5123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049B3EDF-1539-4D3E-B6FC-3DE34B73A0C4}" type="datetimeFigureOut">
              <a:rPr lang="zh-CN" altLang="en-US"/>
            </a:fld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ct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14E9B139-6C88-4FCA-9E0C-39CEA1F0B5D7}" type="slidenum">
              <a:rPr lang="zh-CN" altLang="en-US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  <p:sldLayoutId id="2147483662" r:id="rId10"/>
  </p:sldLayoutIdLst>
  <p:transition advTm="10000">
    <p:comb dir="vert"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hyperlink" Target="&#34425;&#21475;&#21306;&#21463;&#30123;&#24773;&#24433;&#21709;&#20225;&#19994;&#32844;&#24037;&#32447;&#19978;&#22521;&#35757;&#34917;&#36148;&#25919;&#31574;.wmv" TargetMode="External"/><Relationship Id="rId8" Type="http://schemas.openxmlformats.org/officeDocument/2006/relationships/tags" Target="../tags/tag6.xml"/><Relationship Id="rId7" Type="http://schemas.openxmlformats.org/officeDocument/2006/relationships/hyperlink" Target="&#23545;&#21463;&#30123;&#24773;&#24433;&#21709;&#36739;&#22823;&#30340;&#22256;&#38590;&#34892;&#19994;&#20225;&#19994;&#32473;&#20104;&#31283;&#23601;&#19994;&#34917;&#36148;~2.wmv" TargetMode="External"/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hyperlink" Target="&#23545;&#26149;&#33410;&#26399;&#38388;&#25903;&#25345;&#30123;&#24773;&#38450;&#25511;&#24037;&#20316;&#30340;&#37325;&#28857;&#20225;&#19994;&#32473;&#20104;&#19968;&#27425;&#24615;&#21560;&#32435;&#23601;&#19994;&#34917;&#36148;~1.wmv" TargetMode="External"/><Relationship Id="rId14" Type="http://schemas.openxmlformats.org/officeDocument/2006/relationships/notesSlide" Target="../notesSlides/notesSlide4.xml"/><Relationship Id="rId13" Type="http://schemas.openxmlformats.org/officeDocument/2006/relationships/slideLayout" Target="../slideLayouts/slideLayout1.xml"/><Relationship Id="rId12" Type="http://schemas.openxmlformats.org/officeDocument/2006/relationships/tags" Target="../tags/tag8.xml"/><Relationship Id="rId11" Type="http://schemas.openxmlformats.org/officeDocument/2006/relationships/hyperlink" Target="&#22833;&#19994;&#20445;&#38505;&#31283;&#23703;&#36820;&#36824;&#34917;&#36148;&#25919;&#31574;.wmv" TargetMode="External"/><Relationship Id="rId10" Type="http://schemas.openxmlformats.org/officeDocument/2006/relationships/tags" Target="../tags/tag7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hyperlink" Target="&#35828;&#25991;&#35299;&#23383;&#35805;&#32844;&#22330;&#65288;&#24494;&#20449;&#29256;&#65289;.wmv" TargetMode="External"/><Relationship Id="rId8" Type="http://schemas.openxmlformats.org/officeDocument/2006/relationships/tags" Target="../tags/tag15.xml"/><Relationship Id="rId7" Type="http://schemas.openxmlformats.org/officeDocument/2006/relationships/hyperlink" Target="&#32844;&#19994;&#21457;&#23637;&#36335;&#24452;&#21450;&#36164;&#28304;&#21033;&#29992;.wmv" TargetMode="External"/><Relationship Id="rId6" Type="http://schemas.openxmlformats.org/officeDocument/2006/relationships/tags" Target="../tags/tag14.xml"/><Relationship Id="rId5" Type="http://schemas.openxmlformats.org/officeDocument/2006/relationships/tags" Target="../tags/tag13.xml"/><Relationship Id="rId4" Type="http://schemas.openxmlformats.org/officeDocument/2006/relationships/tags" Target="../tags/tag12.xml"/><Relationship Id="rId3" Type="http://schemas.openxmlformats.org/officeDocument/2006/relationships/tags" Target="../tags/tag11.xml"/><Relationship Id="rId2" Type="http://schemas.openxmlformats.org/officeDocument/2006/relationships/tags" Target="../tags/tag10.xml"/><Relationship Id="rId16" Type="http://schemas.openxmlformats.org/officeDocument/2006/relationships/slideLayout" Target="../slideLayouts/slideLayout2.xml"/><Relationship Id="rId15" Type="http://schemas.openxmlformats.org/officeDocument/2006/relationships/tags" Target="../tags/tag17.xml"/><Relationship Id="rId14" Type="http://schemas.openxmlformats.org/officeDocument/2006/relationships/hyperlink" Target="&#24515;&#32844;-&#29233;&#19968;&#34892;&#24178;&#19968;&#34892;&#65288;&#24120;&#36895;&#65289;.wmv" TargetMode="External"/><Relationship Id="rId13" Type="http://schemas.openxmlformats.org/officeDocument/2006/relationships/hyperlink" Target="&#24515;&#32844;-&#20852;&#36259;&#36208;&#20002;&#20102;(&#24120;&#36895;&#65289;.wmv" TargetMode="External"/><Relationship Id="rId12" Type="http://schemas.openxmlformats.org/officeDocument/2006/relationships/hyperlink" Target="&#23553;&#38754;+&#19982;&#21387;&#21147;&#20849;&#33310;.wmv" TargetMode="External"/><Relationship Id="rId11" Type="http://schemas.openxmlformats.org/officeDocument/2006/relationships/hyperlink" Target="&#32844;&#19994;&#36866;&#24212;&#30340;&#24212;&#23545;&#25216;&#24039;.wmv" TargetMode="External"/><Relationship Id="rId10" Type="http://schemas.openxmlformats.org/officeDocument/2006/relationships/tags" Target="../tags/tag16.xml"/><Relationship Id="rId1" Type="http://schemas.openxmlformats.org/officeDocument/2006/relationships/tags" Target="../tags/tag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6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7.png"/><Relationship Id="rId1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7.xml"/><Relationship Id="rId7" Type="http://schemas.openxmlformats.org/officeDocument/2006/relationships/slideLayout" Target="../slideLayouts/slideLayout1.xml"/><Relationship Id="rId6" Type="http://schemas.openxmlformats.org/officeDocument/2006/relationships/tags" Target="../tags/tag23.xml"/><Relationship Id="rId5" Type="http://schemas.openxmlformats.org/officeDocument/2006/relationships/tags" Target="../tags/tag22.xml"/><Relationship Id="rId4" Type="http://schemas.openxmlformats.org/officeDocument/2006/relationships/tags" Target="../tags/tag21.xml"/><Relationship Id="rId3" Type="http://schemas.openxmlformats.org/officeDocument/2006/relationships/tags" Target="../tags/tag20.xml"/><Relationship Id="rId2" Type="http://schemas.openxmlformats.org/officeDocument/2006/relationships/tags" Target="../tags/tag19.xml"/><Relationship Id="rId1" Type="http://schemas.openxmlformats.org/officeDocument/2006/relationships/tags" Target="../tags/tag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Administrator\Desktop\9799efde2dd13e2cab8f5162a36d61e2.pn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矩形 259"/>
          <p:cNvSpPr>
            <a:spLocks noChangeArrowheads="1"/>
          </p:cNvSpPr>
          <p:nvPr/>
        </p:nvSpPr>
        <p:spPr bwMode="auto">
          <a:xfrm>
            <a:off x="3786937" y="3000378"/>
            <a:ext cx="1747143" cy="496544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none" lIns="65023" tIns="32511" rIns="65023" bIns="3251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defTabSz="9144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400" b="1" cap="all" dirty="0" smtClean="0">
                <a:solidFill>
                  <a:srgbClr val="DB2C03"/>
                </a:solidFill>
                <a:latin typeface="+mn-ea"/>
                <a:ea typeface="+mn-ea"/>
                <a:cs typeface="Arial" panose="020B0604020202020204" pitchFamily="34" charset="0"/>
              </a:rPr>
              <a:t>虹口区就业促进中心</a:t>
            </a:r>
            <a:endParaRPr lang="en-US" altLang="zh-CN" sz="1400" b="1" cap="all" dirty="0" smtClean="0">
              <a:solidFill>
                <a:srgbClr val="DB2C03"/>
              </a:solidFill>
              <a:latin typeface="+mn-ea"/>
              <a:ea typeface="+mn-ea"/>
              <a:cs typeface="Arial" panose="020B0604020202020204" pitchFamily="34" charset="0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1400" b="1" cap="all" dirty="0" smtClean="0">
                <a:solidFill>
                  <a:srgbClr val="DB2C03"/>
                </a:solidFill>
                <a:latin typeface="+mn-ea"/>
                <a:ea typeface="+mn-ea"/>
                <a:cs typeface="Arial" panose="020B0604020202020204" pitchFamily="34" charset="0"/>
              </a:rPr>
              <a:t>2020</a:t>
            </a:r>
            <a:r>
              <a:rPr lang="zh-CN" altLang="en-US" sz="1400" b="1" cap="all" dirty="0" smtClean="0">
                <a:solidFill>
                  <a:srgbClr val="DB2C03"/>
                </a:solidFill>
                <a:latin typeface="+mn-ea"/>
                <a:ea typeface="+mn-ea"/>
                <a:cs typeface="Arial" panose="020B0604020202020204" pitchFamily="34" charset="0"/>
              </a:rPr>
              <a:t>年</a:t>
            </a:r>
            <a:r>
              <a:rPr lang="en-US" altLang="zh-CN" sz="1400" b="1" cap="all" dirty="0" smtClean="0">
                <a:solidFill>
                  <a:srgbClr val="DB2C03"/>
                </a:solidFill>
                <a:latin typeface="+mn-ea"/>
                <a:ea typeface="+mn-ea"/>
                <a:cs typeface="Arial" panose="020B0604020202020204" pitchFamily="34" charset="0"/>
              </a:rPr>
              <a:t>12</a:t>
            </a:r>
            <a:r>
              <a:rPr lang="zh-CN" altLang="en-US" sz="1400" b="1" cap="all" dirty="0" smtClean="0">
                <a:solidFill>
                  <a:srgbClr val="DB2C03"/>
                </a:solidFill>
                <a:latin typeface="+mn-ea"/>
                <a:ea typeface="+mn-ea"/>
                <a:cs typeface="Arial" panose="020B0604020202020204" pitchFamily="34" charset="0"/>
              </a:rPr>
              <a:t>月</a:t>
            </a:r>
            <a:endParaRPr lang="zh-CN" altLang="en-US" sz="1400" b="1" cap="all" dirty="0">
              <a:solidFill>
                <a:srgbClr val="DB2C03"/>
              </a:solidFill>
              <a:latin typeface="+mn-ea"/>
              <a:ea typeface="+mn-ea"/>
              <a:cs typeface="Arial" panose="020B0604020202020204" pitchFamily="34" charset="0"/>
            </a:endParaRPr>
          </a:p>
        </p:txBody>
      </p:sp>
      <p:sp>
        <p:nvSpPr>
          <p:cNvPr id="18" name="文本框 13"/>
          <p:cNvSpPr txBox="1">
            <a:spLocks noChangeArrowheads="1"/>
          </p:cNvSpPr>
          <p:nvPr/>
        </p:nvSpPr>
        <p:spPr bwMode="auto">
          <a:xfrm>
            <a:off x="1686788" y="1214428"/>
            <a:ext cx="6153798" cy="619655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none" lIns="65023" tIns="32511" rIns="65023" bIns="32511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 b="1" cap="all" dirty="0" smtClean="0">
                <a:solidFill>
                  <a:srgbClr val="DB2C03"/>
                </a:solidFill>
                <a:latin typeface="+mn-ea"/>
                <a:ea typeface="+mn-ea"/>
                <a:cs typeface="Arial" panose="020B0604020202020204" pitchFamily="34" charset="0"/>
              </a:rPr>
              <a:t>虹口区“云</a:t>
            </a:r>
            <a:r>
              <a:rPr lang="en-US" altLang="zh-CN" sz="3600" b="1" cap="all" dirty="0" smtClean="0">
                <a:solidFill>
                  <a:srgbClr val="DB2C03"/>
                </a:solidFill>
                <a:latin typeface="+mn-ea"/>
                <a:ea typeface="+mn-ea"/>
                <a:cs typeface="Arial Unicode MS" panose="020B0604020202020204" charset="-122"/>
              </a:rPr>
              <a:t>·</a:t>
            </a:r>
            <a:r>
              <a:rPr lang="zh-CN" altLang="en-US" sz="3600" b="1" cap="all" dirty="0" smtClean="0">
                <a:solidFill>
                  <a:srgbClr val="DB2C03"/>
                </a:solidFill>
                <a:latin typeface="+mn-ea"/>
                <a:ea typeface="+mn-ea"/>
                <a:cs typeface="Arial" panose="020B0604020202020204" pitchFamily="34" charset="0"/>
              </a:rPr>
              <a:t>职场”就业服务</a:t>
            </a:r>
            <a:endParaRPr lang="zh-CN" altLang="en-US" sz="3600" b="1" cap="all" dirty="0">
              <a:solidFill>
                <a:srgbClr val="DB2C03"/>
              </a:solidFill>
              <a:latin typeface="+mn-ea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5" descr="C:\Users\Administrator\Desktop\9799efde2dd13e2cab8f5162a36d61e2.pn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44" name="TextBox 43"/>
          <p:cNvSpPr txBox="1">
            <a:spLocks noChangeArrowheads="1"/>
          </p:cNvSpPr>
          <p:nvPr/>
        </p:nvSpPr>
        <p:spPr bwMode="auto">
          <a:xfrm>
            <a:off x="2360264" y="642924"/>
            <a:ext cx="4854942" cy="52319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415" tIns="45708" rIns="91415" bIns="45708">
            <a:spAutoFit/>
          </a:bodyPr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cap="all" dirty="0" smtClean="0">
                <a:solidFill>
                  <a:srgbClr val="DB2C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Arial" panose="020B0604020202020204" pitchFamily="34" charset="0"/>
              </a:rPr>
              <a:t>虹口区“云</a:t>
            </a:r>
            <a:r>
              <a:rPr lang="en-US" altLang="zh-CN" sz="2800" b="1" cap="all" dirty="0" smtClean="0">
                <a:solidFill>
                  <a:srgbClr val="DB2C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Arial Unicode MS" panose="020B0604020202020204" charset="-122"/>
              </a:rPr>
              <a:t>·</a:t>
            </a:r>
            <a:r>
              <a:rPr lang="zh-CN" altLang="en-US" sz="2800" b="1" cap="all" dirty="0" smtClean="0">
                <a:solidFill>
                  <a:srgbClr val="DB2C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Arial" panose="020B0604020202020204" pitchFamily="34" charset="0"/>
              </a:rPr>
              <a:t>职场”就业服务</a:t>
            </a:r>
            <a:endParaRPr lang="zh-CN" altLang="en-US" sz="2800" b="1" cap="all" dirty="0">
              <a:solidFill>
                <a:srgbClr val="DB2C0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45" name="直接连接符 44"/>
          <p:cNvCxnSpPr/>
          <p:nvPr/>
        </p:nvCxnSpPr>
        <p:spPr>
          <a:xfrm rot="16200000" flipV="1">
            <a:off x="4765472" y="-1940658"/>
            <a:ext cx="0" cy="838800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>
            <a:spLocks noChangeArrowheads="1"/>
          </p:cNvSpPr>
          <p:nvPr/>
        </p:nvSpPr>
        <p:spPr bwMode="auto">
          <a:xfrm>
            <a:off x="2551113" y="2270125"/>
            <a:ext cx="903287" cy="554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Sev01"/>
          <p:cNvSpPr>
            <a:spLocks noChangeAspect="1"/>
          </p:cNvSpPr>
          <p:nvPr/>
        </p:nvSpPr>
        <p:spPr>
          <a:xfrm>
            <a:off x="1127495" y="1684565"/>
            <a:ext cx="389334" cy="390525"/>
          </a:xfrm>
          <a:prstGeom prst="ellipse">
            <a:avLst/>
          </a:pr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anchor="ctr"/>
          <a:lstStyle/>
          <a:p>
            <a:pPr algn="ctr">
              <a:defRPr/>
            </a:pPr>
            <a:endParaRPr lang="en-US" sz="3000" dirty="0">
              <a:solidFill>
                <a:schemeClr val="bg1"/>
              </a:solidFill>
              <a:latin typeface="FontAwesome" pitchFamily="2" charset="0"/>
            </a:endParaRPr>
          </a:p>
        </p:txBody>
      </p:sp>
      <p:sp>
        <p:nvSpPr>
          <p:cNvPr id="12" name="Freeform 62"/>
          <p:cNvSpPr>
            <a:spLocks noEditPoints="1"/>
          </p:cNvSpPr>
          <p:nvPr/>
        </p:nvSpPr>
        <p:spPr bwMode="auto">
          <a:xfrm>
            <a:off x="1214414" y="1769100"/>
            <a:ext cx="220266" cy="221456"/>
          </a:xfrm>
          <a:custGeom>
            <a:avLst/>
            <a:gdLst>
              <a:gd name="T0" fmla="*/ 58 w 58"/>
              <a:gd name="T1" fmla="*/ 33 h 58"/>
              <a:gd name="T2" fmla="*/ 57 w 58"/>
              <a:gd name="T3" fmla="*/ 34 h 58"/>
              <a:gd name="T4" fmla="*/ 50 w 58"/>
              <a:gd name="T5" fmla="*/ 35 h 58"/>
              <a:gd name="T6" fmla="*/ 49 w 58"/>
              <a:gd name="T7" fmla="*/ 39 h 58"/>
              <a:gd name="T8" fmla="*/ 53 w 58"/>
              <a:gd name="T9" fmla="*/ 44 h 58"/>
              <a:gd name="T10" fmla="*/ 53 w 58"/>
              <a:gd name="T11" fmla="*/ 45 h 58"/>
              <a:gd name="T12" fmla="*/ 53 w 58"/>
              <a:gd name="T13" fmla="*/ 46 h 58"/>
              <a:gd name="T14" fmla="*/ 45 w 58"/>
              <a:gd name="T15" fmla="*/ 53 h 58"/>
              <a:gd name="T16" fmla="*/ 44 w 58"/>
              <a:gd name="T17" fmla="*/ 52 h 58"/>
              <a:gd name="T18" fmla="*/ 39 w 58"/>
              <a:gd name="T19" fmla="*/ 48 h 58"/>
              <a:gd name="T20" fmla="*/ 36 w 58"/>
              <a:gd name="T21" fmla="*/ 50 h 58"/>
              <a:gd name="T22" fmla="*/ 34 w 58"/>
              <a:gd name="T23" fmla="*/ 57 h 58"/>
              <a:gd name="T24" fmla="*/ 33 w 58"/>
              <a:gd name="T25" fmla="*/ 58 h 58"/>
              <a:gd name="T26" fmla="*/ 25 w 58"/>
              <a:gd name="T27" fmla="*/ 58 h 58"/>
              <a:gd name="T28" fmla="*/ 23 w 58"/>
              <a:gd name="T29" fmla="*/ 57 h 58"/>
              <a:gd name="T30" fmla="*/ 22 w 58"/>
              <a:gd name="T31" fmla="*/ 50 h 58"/>
              <a:gd name="T32" fmla="*/ 19 w 58"/>
              <a:gd name="T33" fmla="*/ 48 h 58"/>
              <a:gd name="T34" fmla="*/ 14 w 58"/>
              <a:gd name="T35" fmla="*/ 52 h 58"/>
              <a:gd name="T36" fmla="*/ 13 w 58"/>
              <a:gd name="T37" fmla="*/ 53 h 58"/>
              <a:gd name="T38" fmla="*/ 12 w 58"/>
              <a:gd name="T39" fmla="*/ 52 h 58"/>
              <a:gd name="T40" fmla="*/ 5 w 58"/>
              <a:gd name="T41" fmla="*/ 46 h 58"/>
              <a:gd name="T42" fmla="*/ 5 w 58"/>
              <a:gd name="T43" fmla="*/ 45 h 58"/>
              <a:gd name="T44" fmla="*/ 5 w 58"/>
              <a:gd name="T45" fmla="*/ 44 h 58"/>
              <a:gd name="T46" fmla="*/ 9 w 58"/>
              <a:gd name="T47" fmla="*/ 39 h 58"/>
              <a:gd name="T48" fmla="*/ 8 w 58"/>
              <a:gd name="T49" fmla="*/ 35 h 58"/>
              <a:gd name="T50" fmla="*/ 1 w 58"/>
              <a:gd name="T51" fmla="*/ 34 h 58"/>
              <a:gd name="T52" fmla="*/ 0 w 58"/>
              <a:gd name="T53" fmla="*/ 33 h 58"/>
              <a:gd name="T54" fmla="*/ 0 w 58"/>
              <a:gd name="T55" fmla="*/ 24 h 58"/>
              <a:gd name="T56" fmla="*/ 1 w 58"/>
              <a:gd name="T57" fmla="*/ 23 h 58"/>
              <a:gd name="T58" fmla="*/ 8 w 58"/>
              <a:gd name="T59" fmla="*/ 22 h 58"/>
              <a:gd name="T60" fmla="*/ 9 w 58"/>
              <a:gd name="T61" fmla="*/ 18 h 58"/>
              <a:gd name="T62" fmla="*/ 5 w 58"/>
              <a:gd name="T63" fmla="*/ 13 h 58"/>
              <a:gd name="T64" fmla="*/ 5 w 58"/>
              <a:gd name="T65" fmla="*/ 12 h 58"/>
              <a:gd name="T66" fmla="*/ 5 w 58"/>
              <a:gd name="T67" fmla="*/ 11 h 58"/>
              <a:gd name="T68" fmla="*/ 13 w 58"/>
              <a:gd name="T69" fmla="*/ 5 h 58"/>
              <a:gd name="T70" fmla="*/ 14 w 58"/>
              <a:gd name="T71" fmla="*/ 5 h 58"/>
              <a:gd name="T72" fmla="*/ 19 w 58"/>
              <a:gd name="T73" fmla="*/ 9 h 58"/>
              <a:gd name="T74" fmla="*/ 22 w 58"/>
              <a:gd name="T75" fmla="*/ 8 h 58"/>
              <a:gd name="T76" fmla="*/ 23 w 58"/>
              <a:gd name="T77" fmla="*/ 1 h 58"/>
              <a:gd name="T78" fmla="*/ 25 w 58"/>
              <a:gd name="T79" fmla="*/ 0 h 58"/>
              <a:gd name="T80" fmla="*/ 33 w 58"/>
              <a:gd name="T81" fmla="*/ 0 h 58"/>
              <a:gd name="T82" fmla="*/ 34 w 58"/>
              <a:gd name="T83" fmla="*/ 1 h 58"/>
              <a:gd name="T84" fmla="*/ 36 w 58"/>
              <a:gd name="T85" fmla="*/ 8 h 58"/>
              <a:gd name="T86" fmla="*/ 39 w 58"/>
              <a:gd name="T87" fmla="*/ 9 h 58"/>
              <a:gd name="T88" fmla="*/ 44 w 58"/>
              <a:gd name="T89" fmla="*/ 5 h 58"/>
              <a:gd name="T90" fmla="*/ 45 w 58"/>
              <a:gd name="T91" fmla="*/ 5 h 58"/>
              <a:gd name="T92" fmla="*/ 46 w 58"/>
              <a:gd name="T93" fmla="*/ 5 h 58"/>
              <a:gd name="T94" fmla="*/ 52 w 58"/>
              <a:gd name="T95" fmla="*/ 12 h 58"/>
              <a:gd name="T96" fmla="*/ 53 w 58"/>
              <a:gd name="T97" fmla="*/ 12 h 58"/>
              <a:gd name="T98" fmla="*/ 52 w 58"/>
              <a:gd name="T99" fmla="*/ 13 h 58"/>
              <a:gd name="T100" fmla="*/ 48 w 58"/>
              <a:gd name="T101" fmla="*/ 18 h 58"/>
              <a:gd name="T102" fmla="*/ 50 w 58"/>
              <a:gd name="T103" fmla="*/ 22 h 58"/>
              <a:gd name="T104" fmla="*/ 57 w 58"/>
              <a:gd name="T105" fmla="*/ 23 h 58"/>
              <a:gd name="T106" fmla="*/ 58 w 58"/>
              <a:gd name="T107" fmla="*/ 25 h 58"/>
              <a:gd name="T108" fmla="*/ 58 w 58"/>
              <a:gd name="T109" fmla="*/ 33 h 58"/>
              <a:gd name="T110" fmla="*/ 29 w 58"/>
              <a:gd name="T111" fmla="*/ 19 h 58"/>
              <a:gd name="T112" fmla="*/ 19 w 58"/>
              <a:gd name="T113" fmla="*/ 29 h 58"/>
              <a:gd name="T114" fmla="*/ 29 w 58"/>
              <a:gd name="T115" fmla="*/ 38 h 58"/>
              <a:gd name="T116" fmla="*/ 39 w 58"/>
              <a:gd name="T117" fmla="*/ 29 h 58"/>
              <a:gd name="T118" fmla="*/ 29 w 58"/>
              <a:gd name="T119" fmla="*/ 19 h 58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58" h="58">
                <a:moveTo>
                  <a:pt x="58" y="33"/>
                </a:moveTo>
                <a:cubicBezTo>
                  <a:pt x="58" y="34"/>
                  <a:pt x="58" y="34"/>
                  <a:pt x="57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7"/>
                  <a:pt x="49" y="38"/>
                  <a:pt x="49" y="39"/>
                </a:cubicBezTo>
                <a:cubicBezTo>
                  <a:pt x="50" y="41"/>
                  <a:pt x="51" y="42"/>
                  <a:pt x="53" y="44"/>
                </a:cubicBezTo>
                <a:cubicBezTo>
                  <a:pt x="53" y="44"/>
                  <a:pt x="53" y="45"/>
                  <a:pt x="53" y="45"/>
                </a:cubicBezTo>
                <a:cubicBezTo>
                  <a:pt x="53" y="45"/>
                  <a:pt x="53" y="46"/>
                  <a:pt x="53" y="46"/>
                </a:cubicBezTo>
                <a:cubicBezTo>
                  <a:pt x="52" y="47"/>
                  <a:pt x="47" y="53"/>
                  <a:pt x="45" y="53"/>
                </a:cubicBezTo>
                <a:cubicBezTo>
                  <a:pt x="45" y="53"/>
                  <a:pt x="45" y="53"/>
                  <a:pt x="44" y="52"/>
                </a:cubicBezTo>
                <a:cubicBezTo>
                  <a:pt x="39" y="48"/>
                  <a:pt x="39" y="48"/>
                  <a:pt x="39" y="48"/>
                </a:cubicBezTo>
                <a:cubicBezTo>
                  <a:pt x="38" y="49"/>
                  <a:pt x="37" y="49"/>
                  <a:pt x="36" y="50"/>
                </a:cubicBezTo>
                <a:cubicBezTo>
                  <a:pt x="35" y="52"/>
                  <a:pt x="35" y="55"/>
                  <a:pt x="34" y="57"/>
                </a:cubicBezTo>
                <a:cubicBezTo>
                  <a:pt x="34" y="57"/>
                  <a:pt x="34" y="58"/>
                  <a:pt x="33" y="58"/>
                </a:cubicBezTo>
                <a:cubicBezTo>
                  <a:pt x="25" y="58"/>
                  <a:pt x="25" y="58"/>
                  <a:pt x="25" y="58"/>
                </a:cubicBezTo>
                <a:cubicBezTo>
                  <a:pt x="24" y="58"/>
                  <a:pt x="23" y="57"/>
                  <a:pt x="23" y="57"/>
                </a:cubicBezTo>
                <a:cubicBezTo>
                  <a:pt x="22" y="50"/>
                  <a:pt x="22" y="50"/>
                  <a:pt x="22" y="50"/>
                </a:cubicBezTo>
                <a:cubicBezTo>
                  <a:pt x="21" y="49"/>
                  <a:pt x="20" y="49"/>
                  <a:pt x="19" y="48"/>
                </a:cubicBezTo>
                <a:cubicBezTo>
                  <a:pt x="14" y="52"/>
                  <a:pt x="14" y="52"/>
                  <a:pt x="14" y="52"/>
                </a:cubicBezTo>
                <a:cubicBezTo>
                  <a:pt x="13" y="53"/>
                  <a:pt x="13" y="53"/>
                  <a:pt x="13" y="53"/>
                </a:cubicBezTo>
                <a:cubicBezTo>
                  <a:pt x="12" y="53"/>
                  <a:pt x="12" y="53"/>
                  <a:pt x="12" y="52"/>
                </a:cubicBezTo>
                <a:cubicBezTo>
                  <a:pt x="10" y="50"/>
                  <a:pt x="7" y="48"/>
                  <a:pt x="5" y="46"/>
                </a:cubicBezTo>
                <a:cubicBezTo>
                  <a:pt x="5" y="46"/>
                  <a:pt x="5" y="45"/>
                  <a:pt x="5" y="45"/>
                </a:cubicBezTo>
                <a:cubicBezTo>
                  <a:pt x="5" y="45"/>
                  <a:pt x="5" y="44"/>
                  <a:pt x="5" y="44"/>
                </a:cubicBezTo>
                <a:cubicBezTo>
                  <a:pt x="7" y="42"/>
                  <a:pt x="8" y="41"/>
                  <a:pt x="9" y="39"/>
                </a:cubicBezTo>
                <a:cubicBezTo>
                  <a:pt x="9" y="38"/>
                  <a:pt x="8" y="37"/>
                  <a:pt x="8" y="35"/>
                </a:cubicBezTo>
                <a:cubicBezTo>
                  <a:pt x="1" y="34"/>
                  <a:pt x="1" y="34"/>
                  <a:pt x="1" y="34"/>
                </a:cubicBezTo>
                <a:cubicBezTo>
                  <a:pt x="0" y="34"/>
                  <a:pt x="0" y="33"/>
                  <a:pt x="0" y="33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1" y="23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21"/>
                  <a:pt x="9" y="20"/>
                  <a:pt x="9" y="18"/>
                </a:cubicBezTo>
                <a:cubicBezTo>
                  <a:pt x="8" y="17"/>
                  <a:pt x="7" y="15"/>
                  <a:pt x="5" y="13"/>
                </a:cubicBezTo>
                <a:cubicBezTo>
                  <a:pt x="5" y="13"/>
                  <a:pt x="5" y="13"/>
                  <a:pt x="5" y="12"/>
                </a:cubicBezTo>
                <a:cubicBezTo>
                  <a:pt x="5" y="12"/>
                  <a:pt x="5" y="12"/>
                  <a:pt x="5" y="11"/>
                </a:cubicBezTo>
                <a:cubicBezTo>
                  <a:pt x="6" y="10"/>
                  <a:pt x="11" y="5"/>
                  <a:pt x="13" y="5"/>
                </a:cubicBezTo>
                <a:cubicBezTo>
                  <a:pt x="13" y="5"/>
                  <a:pt x="13" y="5"/>
                  <a:pt x="14" y="5"/>
                </a:cubicBezTo>
                <a:cubicBezTo>
                  <a:pt x="19" y="9"/>
                  <a:pt x="19" y="9"/>
                  <a:pt x="19" y="9"/>
                </a:cubicBezTo>
                <a:cubicBezTo>
                  <a:pt x="20" y="9"/>
                  <a:pt x="21" y="8"/>
                  <a:pt x="22" y="8"/>
                </a:cubicBezTo>
                <a:cubicBezTo>
                  <a:pt x="22" y="5"/>
                  <a:pt x="23" y="3"/>
                  <a:pt x="23" y="1"/>
                </a:cubicBezTo>
                <a:cubicBezTo>
                  <a:pt x="23" y="0"/>
                  <a:pt x="24" y="0"/>
                  <a:pt x="25" y="0"/>
                </a:cubicBezTo>
                <a:cubicBezTo>
                  <a:pt x="33" y="0"/>
                  <a:pt x="33" y="0"/>
                  <a:pt x="33" y="0"/>
                </a:cubicBezTo>
                <a:cubicBezTo>
                  <a:pt x="34" y="0"/>
                  <a:pt x="34" y="0"/>
                  <a:pt x="34" y="1"/>
                </a:cubicBezTo>
                <a:cubicBezTo>
                  <a:pt x="36" y="8"/>
                  <a:pt x="36" y="8"/>
                  <a:pt x="36" y="8"/>
                </a:cubicBezTo>
                <a:cubicBezTo>
                  <a:pt x="37" y="8"/>
                  <a:pt x="38" y="9"/>
                  <a:pt x="39" y="9"/>
                </a:cubicBezTo>
                <a:cubicBezTo>
                  <a:pt x="44" y="5"/>
                  <a:pt x="44" y="5"/>
                  <a:pt x="44" y="5"/>
                </a:cubicBezTo>
                <a:cubicBezTo>
                  <a:pt x="45" y="5"/>
                  <a:pt x="45" y="5"/>
                  <a:pt x="45" y="5"/>
                </a:cubicBezTo>
                <a:cubicBezTo>
                  <a:pt x="46" y="5"/>
                  <a:pt x="46" y="5"/>
                  <a:pt x="46" y="5"/>
                </a:cubicBezTo>
                <a:cubicBezTo>
                  <a:pt x="48" y="7"/>
                  <a:pt x="51" y="9"/>
                  <a:pt x="52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3"/>
                  <a:pt x="53" y="13"/>
                  <a:pt x="52" y="13"/>
                </a:cubicBezTo>
                <a:cubicBezTo>
                  <a:pt x="51" y="15"/>
                  <a:pt x="50" y="17"/>
                  <a:pt x="48" y="18"/>
                </a:cubicBezTo>
                <a:cubicBezTo>
                  <a:pt x="49" y="20"/>
                  <a:pt x="50" y="21"/>
                  <a:pt x="50" y="22"/>
                </a:cubicBezTo>
                <a:cubicBezTo>
                  <a:pt x="57" y="23"/>
                  <a:pt x="57" y="23"/>
                  <a:pt x="57" y="23"/>
                </a:cubicBezTo>
                <a:cubicBezTo>
                  <a:pt x="58" y="23"/>
                  <a:pt x="58" y="24"/>
                  <a:pt x="58" y="25"/>
                </a:cubicBezTo>
                <a:lnTo>
                  <a:pt x="58" y="33"/>
                </a:lnTo>
                <a:close/>
                <a:moveTo>
                  <a:pt x="29" y="19"/>
                </a:moveTo>
                <a:cubicBezTo>
                  <a:pt x="24" y="19"/>
                  <a:pt x="19" y="23"/>
                  <a:pt x="19" y="29"/>
                </a:cubicBezTo>
                <a:cubicBezTo>
                  <a:pt x="19" y="34"/>
                  <a:pt x="24" y="38"/>
                  <a:pt x="29" y="38"/>
                </a:cubicBezTo>
                <a:cubicBezTo>
                  <a:pt x="34" y="38"/>
                  <a:pt x="39" y="34"/>
                  <a:pt x="39" y="29"/>
                </a:cubicBezTo>
                <a:cubicBezTo>
                  <a:pt x="39" y="23"/>
                  <a:pt x="34" y="19"/>
                  <a:pt x="29" y="1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68570" tIns="34286" rIns="68570" bIns="34286"/>
          <a:lstStyle/>
          <a:p>
            <a:endParaRPr lang="zh-CN" altLang="en-US"/>
          </a:p>
        </p:txBody>
      </p:sp>
      <p:sp>
        <p:nvSpPr>
          <p:cNvPr id="13" name="流程图: 联系 37"/>
          <p:cNvSpPr/>
          <p:nvPr/>
        </p:nvSpPr>
        <p:spPr>
          <a:xfrm>
            <a:off x="1247389" y="2160425"/>
            <a:ext cx="176212" cy="176212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rtlCol="0" anchor="ctr"/>
          <a:lstStyle/>
          <a:p>
            <a:pPr algn="ctr"/>
            <a:endParaRPr lang="zh-CN" altLang="en-US"/>
          </a:p>
        </p:txBody>
      </p:sp>
      <p:cxnSp>
        <p:nvCxnSpPr>
          <p:cNvPr id="14" name="Straight Connector 32"/>
          <p:cNvCxnSpPr/>
          <p:nvPr/>
        </p:nvCxnSpPr>
        <p:spPr>
          <a:xfrm flipV="1">
            <a:off x="1322755" y="2235825"/>
            <a:ext cx="0" cy="451247"/>
          </a:xfrm>
          <a:prstGeom prst="line">
            <a:avLst/>
          </a:prstGeom>
          <a:ln w="19050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Sev01"/>
          <p:cNvSpPr>
            <a:spLocks noChangeAspect="1"/>
          </p:cNvSpPr>
          <p:nvPr/>
        </p:nvSpPr>
        <p:spPr>
          <a:xfrm>
            <a:off x="2835912" y="1684565"/>
            <a:ext cx="390525" cy="390525"/>
          </a:xfrm>
          <a:prstGeom prst="ellipse">
            <a:avLst/>
          </a:prstGeom>
          <a:solidFill>
            <a:schemeClr val="accent2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anchor="ctr"/>
          <a:lstStyle/>
          <a:p>
            <a:pPr algn="ctr">
              <a:defRPr/>
            </a:pPr>
            <a:endParaRPr lang="en-US" sz="3000" dirty="0">
              <a:solidFill>
                <a:schemeClr val="bg1"/>
              </a:solidFill>
              <a:latin typeface="FontAwesome" pitchFamily="2" charset="0"/>
            </a:endParaRPr>
          </a:p>
        </p:txBody>
      </p:sp>
      <p:cxnSp>
        <p:nvCxnSpPr>
          <p:cNvPr id="22" name="Straight Connector 32"/>
          <p:cNvCxnSpPr/>
          <p:nvPr/>
        </p:nvCxnSpPr>
        <p:spPr>
          <a:xfrm flipV="1">
            <a:off x="3029982" y="2235825"/>
            <a:ext cx="0" cy="451247"/>
          </a:xfrm>
          <a:prstGeom prst="line">
            <a:avLst/>
          </a:prstGeom>
          <a:ln w="19050">
            <a:solidFill>
              <a:schemeClr val="accent2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圆角矩形 11"/>
          <p:cNvSpPr/>
          <p:nvPr/>
        </p:nvSpPr>
        <p:spPr>
          <a:xfrm>
            <a:off x="2425145" y="2766843"/>
            <a:ext cx="1209675" cy="258366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anchor="ctr"/>
          <a:lstStyle/>
          <a:p>
            <a:pPr algn="ctr">
              <a:defRPr/>
            </a:pPr>
            <a:r>
              <a:rPr lang="zh-CN" altLang="en-US" sz="1600" b="1" dirty="0" smtClean="0">
                <a:solidFill>
                  <a:schemeClr val="bg1">
                    <a:lumMod val="95000"/>
                  </a:schemeClr>
                </a:solidFill>
              </a:rPr>
              <a:t>云课堂</a:t>
            </a:r>
            <a:endParaRPr lang="zh-CN" altLang="en-US" sz="15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Freeform 135"/>
          <p:cNvSpPr>
            <a:spLocks noEditPoints="1"/>
          </p:cNvSpPr>
          <p:nvPr/>
        </p:nvSpPr>
        <p:spPr bwMode="auto">
          <a:xfrm>
            <a:off x="2914492" y="1770290"/>
            <a:ext cx="233362" cy="219075"/>
          </a:xfrm>
          <a:custGeom>
            <a:avLst/>
            <a:gdLst>
              <a:gd name="T0" fmla="*/ 13 w 73"/>
              <a:gd name="T1" fmla="*/ 39 h 68"/>
              <a:gd name="T2" fmla="*/ 8 w 73"/>
              <a:gd name="T3" fmla="*/ 39 h 68"/>
              <a:gd name="T4" fmla="*/ 0 w 73"/>
              <a:gd name="T5" fmla="*/ 33 h 68"/>
              <a:gd name="T6" fmla="*/ 5 w 73"/>
              <a:gd name="T7" fmla="*/ 19 h 68"/>
              <a:gd name="T8" fmla="*/ 15 w 73"/>
              <a:gd name="T9" fmla="*/ 22 h 68"/>
              <a:gd name="T10" fmla="*/ 20 w 73"/>
              <a:gd name="T11" fmla="*/ 21 h 68"/>
              <a:gd name="T12" fmla="*/ 20 w 73"/>
              <a:gd name="T13" fmla="*/ 24 h 68"/>
              <a:gd name="T14" fmla="*/ 23 w 73"/>
              <a:gd name="T15" fmla="*/ 34 h 68"/>
              <a:gd name="T16" fmla="*/ 13 w 73"/>
              <a:gd name="T17" fmla="*/ 39 h 68"/>
              <a:gd name="T18" fmla="*/ 15 w 73"/>
              <a:gd name="T19" fmla="*/ 19 h 68"/>
              <a:gd name="T20" fmla="*/ 5 w 73"/>
              <a:gd name="T21" fmla="*/ 9 h 68"/>
              <a:gd name="T22" fmla="*/ 15 w 73"/>
              <a:gd name="T23" fmla="*/ 0 h 68"/>
              <a:gd name="T24" fmla="*/ 25 w 73"/>
              <a:gd name="T25" fmla="*/ 9 h 68"/>
              <a:gd name="T26" fmla="*/ 15 w 73"/>
              <a:gd name="T27" fmla="*/ 19 h 68"/>
              <a:gd name="T28" fmla="*/ 53 w 73"/>
              <a:gd name="T29" fmla="*/ 68 h 68"/>
              <a:gd name="T30" fmla="*/ 20 w 73"/>
              <a:gd name="T31" fmla="*/ 68 h 68"/>
              <a:gd name="T32" fmla="*/ 10 w 73"/>
              <a:gd name="T33" fmla="*/ 58 h 68"/>
              <a:gd name="T34" fmla="*/ 23 w 73"/>
              <a:gd name="T35" fmla="*/ 36 h 68"/>
              <a:gd name="T36" fmla="*/ 37 w 73"/>
              <a:gd name="T37" fmla="*/ 41 h 68"/>
              <a:gd name="T38" fmla="*/ 50 w 73"/>
              <a:gd name="T39" fmla="*/ 36 h 68"/>
              <a:gd name="T40" fmla="*/ 64 w 73"/>
              <a:gd name="T41" fmla="*/ 58 h 68"/>
              <a:gd name="T42" fmla="*/ 53 w 73"/>
              <a:gd name="T43" fmla="*/ 68 h 68"/>
              <a:gd name="T44" fmla="*/ 37 w 73"/>
              <a:gd name="T45" fmla="*/ 39 h 68"/>
              <a:gd name="T46" fmla="*/ 22 w 73"/>
              <a:gd name="T47" fmla="*/ 24 h 68"/>
              <a:gd name="T48" fmla="*/ 37 w 73"/>
              <a:gd name="T49" fmla="*/ 9 h 68"/>
              <a:gd name="T50" fmla="*/ 51 w 73"/>
              <a:gd name="T51" fmla="*/ 24 h 68"/>
              <a:gd name="T52" fmla="*/ 37 w 73"/>
              <a:gd name="T53" fmla="*/ 39 h 68"/>
              <a:gd name="T54" fmla="*/ 59 w 73"/>
              <a:gd name="T55" fmla="*/ 19 h 68"/>
              <a:gd name="T56" fmla="*/ 49 w 73"/>
              <a:gd name="T57" fmla="*/ 9 h 68"/>
              <a:gd name="T58" fmla="*/ 59 w 73"/>
              <a:gd name="T59" fmla="*/ 0 h 68"/>
              <a:gd name="T60" fmla="*/ 68 w 73"/>
              <a:gd name="T61" fmla="*/ 9 h 68"/>
              <a:gd name="T62" fmla="*/ 59 w 73"/>
              <a:gd name="T63" fmla="*/ 19 h 68"/>
              <a:gd name="T64" fmla="*/ 66 w 73"/>
              <a:gd name="T65" fmla="*/ 39 h 68"/>
              <a:gd name="T66" fmla="*/ 61 w 73"/>
              <a:gd name="T67" fmla="*/ 39 h 68"/>
              <a:gd name="T68" fmla="*/ 51 w 73"/>
              <a:gd name="T69" fmla="*/ 34 h 68"/>
              <a:gd name="T70" fmla="*/ 54 w 73"/>
              <a:gd name="T71" fmla="*/ 24 h 68"/>
              <a:gd name="T72" fmla="*/ 54 w 73"/>
              <a:gd name="T73" fmla="*/ 21 h 68"/>
              <a:gd name="T74" fmla="*/ 59 w 73"/>
              <a:gd name="T75" fmla="*/ 22 h 68"/>
              <a:gd name="T76" fmla="*/ 69 w 73"/>
              <a:gd name="T77" fmla="*/ 19 h 68"/>
              <a:gd name="T78" fmla="*/ 73 w 73"/>
              <a:gd name="T79" fmla="*/ 33 h 68"/>
              <a:gd name="T80" fmla="*/ 66 w 73"/>
              <a:gd name="T81" fmla="*/ 39 h 68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68570" tIns="34286" rIns="68570" bIns="34286"/>
          <a:lstStyle/>
          <a:p>
            <a:endParaRPr lang="zh-CN" altLang="en-US"/>
          </a:p>
        </p:txBody>
      </p:sp>
      <p:sp>
        <p:nvSpPr>
          <p:cNvPr id="25" name="流程图: 联系 36"/>
          <p:cNvSpPr/>
          <p:nvPr/>
        </p:nvSpPr>
        <p:spPr>
          <a:xfrm>
            <a:off x="2950567" y="2148670"/>
            <a:ext cx="176212" cy="176212"/>
          </a:xfrm>
          <a:prstGeom prst="flowChartConnector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rtlCol="0" anchor="ctr"/>
          <a:lstStyle/>
          <a:p>
            <a:pPr algn="ctr"/>
            <a:endParaRPr lang="zh-CN" altLang="en-US"/>
          </a:p>
        </p:txBody>
      </p:sp>
      <p:sp>
        <p:nvSpPr>
          <p:cNvPr id="26" name="圆角矩形 10"/>
          <p:cNvSpPr/>
          <p:nvPr/>
        </p:nvSpPr>
        <p:spPr>
          <a:xfrm>
            <a:off x="714348" y="2766843"/>
            <a:ext cx="1210865" cy="258366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anchor="ctr"/>
          <a:lstStyle/>
          <a:p>
            <a:pPr lvl="0" algn="ctr">
              <a:lnSpc>
                <a:spcPct val="120000"/>
              </a:lnSpc>
              <a:defRPr sz="1800">
                <a:solidFill>
                  <a:srgbClr val="000000"/>
                </a:solidFill>
              </a:defRPr>
            </a:pPr>
            <a:r>
              <a:rPr lang="zh-CN" altLang="en-US" sz="1600" b="1" dirty="0" smtClean="0">
                <a:solidFill>
                  <a:schemeClr val="bg1">
                    <a:lumMod val="95000"/>
                  </a:schemeClr>
                </a:solidFill>
              </a:rPr>
              <a:t>云发布</a:t>
            </a:r>
            <a:endParaRPr lang="zh-CN" altLang="en-US" sz="16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5"/>
          <p:cNvSpPr txBox="1"/>
          <p:nvPr/>
        </p:nvSpPr>
        <p:spPr>
          <a:xfrm>
            <a:off x="569197" y="3194279"/>
            <a:ext cx="1440000" cy="283467"/>
          </a:xfrm>
          <a:prstGeom prst="rect">
            <a:avLst/>
          </a:prstGeom>
          <a:noFill/>
        </p:spPr>
        <p:txBody>
          <a:bodyPr wrap="square" lIns="68570" tIns="34286" rIns="68570" bIns="34286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b="1" dirty="0" smtClean="0">
                <a:solidFill>
                  <a:schemeClr val="accent5">
                    <a:lumMod val="75000"/>
                  </a:schemeClr>
                </a:solidFill>
                <a:latin typeface="+mn-ea"/>
              </a:rPr>
              <a:t>就业服务政策</a:t>
            </a:r>
            <a:endParaRPr lang="en-US" altLang="zh-CN" sz="1100" b="1" dirty="0" smtClean="0">
              <a:solidFill>
                <a:schemeClr val="accent5">
                  <a:lumMod val="75000"/>
                </a:schemeClr>
              </a:solidFill>
              <a:latin typeface="+mn-ea"/>
            </a:endParaRPr>
          </a:p>
        </p:txBody>
      </p:sp>
      <p:sp>
        <p:nvSpPr>
          <p:cNvPr id="28" name="TextBox 15"/>
          <p:cNvSpPr txBox="1"/>
          <p:nvPr/>
        </p:nvSpPr>
        <p:spPr>
          <a:xfrm>
            <a:off x="2143108" y="3194279"/>
            <a:ext cx="1682497" cy="323157"/>
          </a:xfrm>
          <a:prstGeom prst="rect">
            <a:avLst/>
          </a:prstGeom>
          <a:noFill/>
        </p:spPr>
        <p:txBody>
          <a:bodyPr wrap="square" lIns="68570" tIns="34286" rIns="68570" bIns="34286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b="1" dirty="0" smtClean="0">
                <a:solidFill>
                  <a:schemeClr val="accent5">
                    <a:lumMod val="75000"/>
                  </a:schemeClr>
                </a:solidFill>
                <a:latin typeface="+mn-ea"/>
              </a:rPr>
              <a:t>职业指导微</a:t>
            </a:r>
            <a:r>
              <a:rPr lang="zh-CN" altLang="en-US" sz="1100" b="1" dirty="0" smtClean="0">
                <a:solidFill>
                  <a:schemeClr val="accent5">
                    <a:lumMod val="75000"/>
                  </a:schemeClr>
                </a:solidFill>
                <a:latin typeface="+mn-ea"/>
              </a:rPr>
              <a:t>课</a:t>
            </a:r>
            <a:endParaRPr lang="en-US" altLang="zh-CN" sz="1100" b="1" dirty="0" smtClean="0">
              <a:solidFill>
                <a:schemeClr val="accent5">
                  <a:lumMod val="75000"/>
                </a:schemeClr>
              </a:solidFill>
              <a:latin typeface="+mn-ea"/>
            </a:endParaRPr>
          </a:p>
        </p:txBody>
      </p:sp>
      <p:cxnSp>
        <p:nvCxnSpPr>
          <p:cNvPr id="29" name="Straight Connector 32"/>
          <p:cNvCxnSpPr/>
          <p:nvPr/>
        </p:nvCxnSpPr>
        <p:spPr>
          <a:xfrm flipV="1">
            <a:off x="4778641" y="2235825"/>
            <a:ext cx="0" cy="451247"/>
          </a:xfrm>
          <a:prstGeom prst="line">
            <a:avLst/>
          </a:prstGeom>
          <a:ln w="19050">
            <a:solidFill>
              <a:schemeClr val="accent3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圆角矩形 12"/>
          <p:cNvSpPr/>
          <p:nvPr/>
        </p:nvSpPr>
        <p:spPr>
          <a:xfrm>
            <a:off x="4154753" y="2766843"/>
            <a:ext cx="1209675" cy="258366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anchor="ctr"/>
          <a:lstStyle/>
          <a:p>
            <a:pPr algn="ctr">
              <a:defRPr/>
            </a:pPr>
            <a:r>
              <a:rPr lang="zh-CN" altLang="en-US" sz="1600" b="1" dirty="0" smtClean="0">
                <a:solidFill>
                  <a:schemeClr val="bg1">
                    <a:lumMod val="95000"/>
                  </a:schemeClr>
                </a:solidFill>
              </a:rPr>
              <a:t>云指导</a:t>
            </a:r>
            <a:endParaRPr lang="zh-CN" altLang="en-US" sz="15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Sev01"/>
          <p:cNvSpPr>
            <a:spLocks noChangeAspect="1"/>
          </p:cNvSpPr>
          <p:nvPr/>
        </p:nvSpPr>
        <p:spPr>
          <a:xfrm>
            <a:off x="4564329" y="1684565"/>
            <a:ext cx="390525" cy="390525"/>
          </a:xfrm>
          <a:prstGeom prst="ellipse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anchor="ctr"/>
          <a:lstStyle/>
          <a:p>
            <a:pPr algn="ctr">
              <a:defRPr/>
            </a:pPr>
            <a:endParaRPr lang="en-US" sz="3000" dirty="0">
              <a:solidFill>
                <a:schemeClr val="bg1"/>
              </a:solidFill>
              <a:latin typeface="FontAwesome" pitchFamily="2" charset="0"/>
            </a:endParaRPr>
          </a:p>
        </p:txBody>
      </p:sp>
      <p:sp>
        <p:nvSpPr>
          <p:cNvPr id="32" name="Freeform 105"/>
          <p:cNvSpPr>
            <a:spLocks noEditPoints="1"/>
          </p:cNvSpPr>
          <p:nvPr/>
        </p:nvSpPr>
        <p:spPr bwMode="auto">
          <a:xfrm>
            <a:off x="4651245" y="1772671"/>
            <a:ext cx="217884" cy="214312"/>
          </a:xfrm>
          <a:custGeom>
            <a:avLst/>
            <a:gdLst/>
            <a:ahLst/>
            <a:cxnLst>
              <a:cxn ang="0">
                <a:pos x="59" y="63"/>
              </a:cxn>
              <a:cxn ang="0">
                <a:pos x="55" y="61"/>
              </a:cxn>
              <a:cxn ang="0">
                <a:pos x="42" y="48"/>
              </a:cxn>
              <a:cxn ang="0">
                <a:pos x="27" y="53"/>
              </a:cxn>
              <a:cxn ang="0">
                <a:pos x="0" y="26"/>
              </a:cxn>
              <a:cxn ang="0">
                <a:pos x="27" y="0"/>
              </a:cxn>
              <a:cxn ang="0">
                <a:pos x="54" y="26"/>
              </a:cxn>
              <a:cxn ang="0">
                <a:pos x="49" y="41"/>
              </a:cxn>
              <a:cxn ang="0">
                <a:pos x="62" y="54"/>
              </a:cxn>
              <a:cxn ang="0">
                <a:pos x="64" y="58"/>
              </a:cxn>
              <a:cxn ang="0">
                <a:pos x="59" y="63"/>
              </a:cxn>
              <a:cxn ang="0">
                <a:pos x="27" y="9"/>
              </a:cxn>
              <a:cxn ang="0">
                <a:pos x="10" y="26"/>
              </a:cxn>
              <a:cxn ang="0">
                <a:pos x="27" y="43"/>
              </a:cxn>
              <a:cxn ang="0">
                <a:pos x="44" y="26"/>
              </a:cxn>
              <a:cxn ang="0">
                <a:pos x="27" y="9"/>
              </a:cxn>
            </a:cxnLst>
            <a:rect l="0" t="0" r="r" b="b"/>
            <a:pathLst>
              <a:path w="64" h="63">
                <a:moveTo>
                  <a:pt x="59" y="63"/>
                </a:moveTo>
                <a:cubicBezTo>
                  <a:pt x="57" y="63"/>
                  <a:pt x="56" y="62"/>
                  <a:pt x="55" y="61"/>
                </a:cubicBezTo>
                <a:cubicBezTo>
                  <a:pt x="42" y="48"/>
                  <a:pt x="42" y="48"/>
                  <a:pt x="42" y="48"/>
                </a:cubicBezTo>
                <a:cubicBezTo>
                  <a:pt x="38" y="51"/>
                  <a:pt x="33" y="53"/>
                  <a:pt x="27" y="53"/>
                </a:cubicBezTo>
                <a:cubicBezTo>
                  <a:pt x="12" y="53"/>
                  <a:pt x="0" y="41"/>
                  <a:pt x="0" y="26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4" y="12"/>
                  <a:pt x="54" y="26"/>
                </a:cubicBezTo>
                <a:cubicBezTo>
                  <a:pt x="54" y="32"/>
                  <a:pt x="52" y="37"/>
                  <a:pt x="49" y="41"/>
                </a:cubicBezTo>
                <a:cubicBezTo>
                  <a:pt x="62" y="54"/>
                  <a:pt x="62" y="54"/>
                  <a:pt x="62" y="54"/>
                </a:cubicBezTo>
                <a:cubicBezTo>
                  <a:pt x="63" y="55"/>
                  <a:pt x="64" y="57"/>
                  <a:pt x="64" y="58"/>
                </a:cubicBezTo>
                <a:cubicBezTo>
                  <a:pt x="64" y="61"/>
                  <a:pt x="61" y="63"/>
                  <a:pt x="59" y="63"/>
                </a:cubicBezTo>
                <a:close/>
                <a:moveTo>
                  <a:pt x="27" y="9"/>
                </a:moveTo>
                <a:cubicBezTo>
                  <a:pt x="18" y="9"/>
                  <a:pt x="10" y="17"/>
                  <a:pt x="10" y="26"/>
                </a:cubicBezTo>
                <a:cubicBezTo>
                  <a:pt x="10" y="36"/>
                  <a:pt x="18" y="43"/>
                  <a:pt x="27" y="43"/>
                </a:cubicBezTo>
                <a:cubicBezTo>
                  <a:pt x="37" y="43"/>
                  <a:pt x="44" y="36"/>
                  <a:pt x="44" y="26"/>
                </a:cubicBezTo>
                <a:cubicBezTo>
                  <a:pt x="44" y="17"/>
                  <a:pt x="37" y="9"/>
                  <a:pt x="27" y="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lIns="68570" tIns="34286" rIns="68570" bIns="34286"/>
          <a:lstStyle/>
          <a:p>
            <a:pPr>
              <a:defRPr/>
            </a:pPr>
            <a:endParaRPr lang="en-US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3" name="TextBox 15"/>
          <p:cNvSpPr txBox="1"/>
          <p:nvPr/>
        </p:nvSpPr>
        <p:spPr>
          <a:xfrm>
            <a:off x="3761261" y="3197044"/>
            <a:ext cx="2000264" cy="283467"/>
          </a:xfrm>
          <a:prstGeom prst="rect">
            <a:avLst/>
          </a:prstGeom>
          <a:noFill/>
        </p:spPr>
        <p:txBody>
          <a:bodyPr wrap="square" lIns="68570" tIns="34286" rIns="68570" bIns="34286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b="1" dirty="0" smtClean="0">
                <a:solidFill>
                  <a:schemeClr val="accent5">
                    <a:lumMod val="75000"/>
                  </a:schemeClr>
                </a:solidFill>
                <a:latin typeface="+mn-ea"/>
              </a:rPr>
              <a:t>首席在线指导</a:t>
            </a:r>
            <a:endParaRPr lang="en-US" altLang="zh-CN" sz="1100" b="1" dirty="0" smtClean="0">
              <a:solidFill>
                <a:schemeClr val="accent5">
                  <a:lumMod val="75000"/>
                </a:schemeClr>
              </a:solidFill>
              <a:latin typeface="+mn-ea"/>
            </a:endParaRPr>
          </a:p>
        </p:txBody>
      </p:sp>
      <p:sp>
        <p:nvSpPr>
          <p:cNvPr id="34" name="流程图: 联系 35"/>
          <p:cNvSpPr/>
          <p:nvPr/>
        </p:nvSpPr>
        <p:spPr>
          <a:xfrm>
            <a:off x="4688273" y="2148671"/>
            <a:ext cx="176212" cy="176212"/>
          </a:xfrm>
          <a:prstGeom prst="flowChartConnector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rtlCol="0" anchor="ctr"/>
          <a:lstStyle/>
          <a:p>
            <a:pPr algn="ctr"/>
            <a:endParaRPr lang="zh-CN" altLang="en-US"/>
          </a:p>
        </p:txBody>
      </p:sp>
      <p:cxnSp>
        <p:nvCxnSpPr>
          <p:cNvPr id="35" name="Straight Connector 32"/>
          <p:cNvCxnSpPr/>
          <p:nvPr/>
        </p:nvCxnSpPr>
        <p:spPr>
          <a:xfrm flipV="1">
            <a:off x="6486543" y="2235825"/>
            <a:ext cx="0" cy="451247"/>
          </a:xfrm>
          <a:prstGeom prst="line">
            <a:avLst/>
          </a:prstGeom>
          <a:ln w="19050">
            <a:solidFill>
              <a:schemeClr val="accent4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圆角矩形 25"/>
          <p:cNvSpPr/>
          <p:nvPr/>
        </p:nvSpPr>
        <p:spPr>
          <a:xfrm>
            <a:off x="5862655" y="2766843"/>
            <a:ext cx="1209675" cy="258366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anchor="ctr"/>
          <a:lstStyle/>
          <a:p>
            <a:pPr algn="ctr">
              <a:defRPr/>
            </a:pPr>
            <a:r>
              <a:rPr lang="zh-CN" altLang="en-US" sz="1600" b="1" dirty="0" smtClean="0">
                <a:solidFill>
                  <a:schemeClr val="bg1">
                    <a:lumMod val="95000"/>
                  </a:schemeClr>
                </a:solidFill>
                <a:sym typeface="Arial" panose="020B0604020202020204" pitchFamily="34" charset="0"/>
              </a:rPr>
              <a:t>云招聘</a:t>
            </a:r>
            <a:endParaRPr lang="zh-CN" altLang="en-US" sz="15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Sev01"/>
          <p:cNvSpPr>
            <a:spLocks noChangeAspect="1"/>
          </p:cNvSpPr>
          <p:nvPr/>
        </p:nvSpPr>
        <p:spPr>
          <a:xfrm>
            <a:off x="6272230" y="1684565"/>
            <a:ext cx="390525" cy="390525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anchor="ctr"/>
          <a:lstStyle/>
          <a:p>
            <a:pPr algn="ctr">
              <a:defRPr/>
            </a:pPr>
            <a:endParaRPr lang="en-US" sz="3000" dirty="0">
              <a:solidFill>
                <a:schemeClr val="bg1"/>
              </a:solidFill>
              <a:latin typeface="FontAwesome" pitchFamily="2" charset="0"/>
            </a:endParaRPr>
          </a:p>
        </p:txBody>
      </p:sp>
      <p:sp>
        <p:nvSpPr>
          <p:cNvPr id="38" name="流程图: 联系 13"/>
          <p:cNvSpPr/>
          <p:nvPr/>
        </p:nvSpPr>
        <p:spPr>
          <a:xfrm>
            <a:off x="6406771" y="2148670"/>
            <a:ext cx="176212" cy="176212"/>
          </a:xfrm>
          <a:prstGeom prst="flowChartConnector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rtlCol="0" anchor="ctr"/>
          <a:lstStyle/>
          <a:p>
            <a:pPr algn="ctr"/>
            <a:endParaRPr lang="zh-CN" altLang="en-US"/>
          </a:p>
        </p:txBody>
      </p:sp>
      <p:sp>
        <p:nvSpPr>
          <p:cNvPr id="39" name="KSO_Shape"/>
          <p:cNvSpPr/>
          <p:nvPr/>
        </p:nvSpPr>
        <p:spPr bwMode="auto">
          <a:xfrm>
            <a:off x="6370219" y="1750771"/>
            <a:ext cx="194548" cy="264691"/>
          </a:xfrm>
          <a:custGeom>
            <a:avLst/>
            <a:gdLst>
              <a:gd name="T0" fmla="*/ 924118 w 4423"/>
              <a:gd name="T1" fmla="*/ 36732 h 6016"/>
              <a:gd name="T2" fmla="*/ 1145021 w 4423"/>
              <a:gd name="T3" fmla="*/ 159911 h 6016"/>
              <a:gd name="T4" fmla="*/ 1298196 w 4423"/>
              <a:gd name="T5" fmla="*/ 337238 h 6016"/>
              <a:gd name="T6" fmla="*/ 1388709 w 4423"/>
              <a:gd name="T7" fmla="*/ 576313 h 6016"/>
              <a:gd name="T8" fmla="*/ 1388709 w 4423"/>
              <a:gd name="T9" fmla="*/ 824571 h 6016"/>
              <a:gd name="T10" fmla="*/ 1298196 w 4423"/>
              <a:gd name="T11" fmla="*/ 1063646 h 6016"/>
              <a:gd name="T12" fmla="*/ 1145021 w 4423"/>
              <a:gd name="T13" fmla="*/ 1240973 h 6016"/>
              <a:gd name="T14" fmla="*/ 924118 w 4423"/>
              <a:gd name="T15" fmla="*/ 1364152 h 6016"/>
              <a:gd name="T16" fmla="*/ 681695 w 4423"/>
              <a:gd name="T17" fmla="*/ 1400568 h 6016"/>
              <a:gd name="T18" fmla="*/ 427246 w 4423"/>
              <a:gd name="T19" fmla="*/ 1345786 h 6016"/>
              <a:gd name="T20" fmla="*/ 216788 w 4423"/>
              <a:gd name="T21" fmla="*/ 1207408 h 6016"/>
              <a:gd name="T22" fmla="*/ 76271 w 4423"/>
              <a:gd name="T23" fmla="*/ 1019314 h 6016"/>
              <a:gd name="T24" fmla="*/ 3165 w 4423"/>
              <a:gd name="T25" fmla="*/ 772006 h 6016"/>
              <a:gd name="T26" fmla="*/ 21837 w 4423"/>
              <a:gd name="T27" fmla="*/ 525648 h 6016"/>
              <a:gd name="T28" fmla="*/ 128807 w 4423"/>
              <a:gd name="T29" fmla="*/ 295123 h 6016"/>
              <a:gd name="T30" fmla="*/ 294642 w 4423"/>
              <a:gd name="T31" fmla="*/ 129195 h 6016"/>
              <a:gd name="T32" fmla="*/ 524722 w 4423"/>
              <a:gd name="T33" fmla="*/ 22166 h 6016"/>
              <a:gd name="T34" fmla="*/ 562066 w 4423"/>
              <a:gd name="T35" fmla="*/ 756490 h 6016"/>
              <a:gd name="T36" fmla="*/ 647199 w 4423"/>
              <a:gd name="T37" fmla="*/ 616528 h 6016"/>
              <a:gd name="T38" fmla="*/ 744675 w 4423"/>
              <a:gd name="T39" fmla="*/ 527232 h 6016"/>
              <a:gd name="T40" fmla="*/ 654795 w 4423"/>
              <a:gd name="T41" fmla="*/ 535781 h 6016"/>
              <a:gd name="T42" fmla="*/ 563016 w 4423"/>
              <a:gd name="T43" fmla="*/ 609245 h 6016"/>
              <a:gd name="T44" fmla="*/ 531052 w 4423"/>
              <a:gd name="T45" fmla="*/ 702025 h 6016"/>
              <a:gd name="T46" fmla="*/ 825693 w 4423"/>
              <a:gd name="T47" fmla="*/ 1480682 h 6016"/>
              <a:gd name="T48" fmla="*/ 683594 w 4423"/>
              <a:gd name="T49" fmla="*/ 1494614 h 6016"/>
              <a:gd name="T50" fmla="*/ 683278 w 4423"/>
              <a:gd name="T51" fmla="*/ 380620 h 6016"/>
              <a:gd name="T52" fmla="*/ 495922 w 4423"/>
              <a:gd name="T53" fmla="*/ 453451 h 6016"/>
              <a:gd name="T54" fmla="*/ 386104 w 4423"/>
              <a:gd name="T55" fmla="*/ 636161 h 6016"/>
              <a:gd name="T56" fmla="*/ 386104 w 4423"/>
              <a:gd name="T57" fmla="*/ 764723 h 6016"/>
              <a:gd name="T58" fmla="*/ 495922 w 4423"/>
              <a:gd name="T59" fmla="*/ 947434 h 6016"/>
              <a:gd name="T60" fmla="*/ 683278 w 4423"/>
              <a:gd name="T61" fmla="*/ 1020264 h 6016"/>
              <a:gd name="T62" fmla="*/ 838669 w 4423"/>
              <a:gd name="T63" fmla="*/ 988915 h 6016"/>
              <a:gd name="T64" fmla="*/ 988047 w 4423"/>
              <a:gd name="T65" fmla="*/ 839454 h 6016"/>
              <a:gd name="T66" fmla="*/ 1019378 w 4423"/>
              <a:gd name="T67" fmla="*/ 683976 h 6016"/>
              <a:gd name="T68" fmla="*/ 946588 w 4423"/>
              <a:gd name="T69" fmla="*/ 496833 h 6016"/>
              <a:gd name="T70" fmla="*/ 764296 w 4423"/>
              <a:gd name="T71" fmla="*/ 386636 h 6016"/>
              <a:gd name="T72" fmla="*/ 814617 w 4423"/>
              <a:gd name="T73" fmla="*/ 511082 h 6016"/>
              <a:gd name="T74" fmla="*/ 666188 w 4423"/>
              <a:gd name="T75" fmla="*/ 481316 h 6016"/>
              <a:gd name="T76" fmla="*/ 535799 w 4423"/>
              <a:gd name="T77" fmla="*/ 551614 h 6016"/>
              <a:gd name="T78" fmla="*/ 478200 w 4423"/>
              <a:gd name="T79" fmla="*/ 700442 h 6016"/>
              <a:gd name="T80" fmla="*/ 528836 w 4423"/>
              <a:gd name="T81" fmla="*/ 841354 h 6016"/>
              <a:gd name="T82" fmla="*/ 655111 w 4423"/>
              <a:gd name="T83" fmla="*/ 917351 h 6016"/>
              <a:gd name="T84" fmla="*/ 805122 w 4423"/>
              <a:gd name="T85" fmla="*/ 895185 h 6016"/>
              <a:gd name="T86" fmla="*/ 903864 w 4423"/>
              <a:gd name="T87" fmla="*/ 786889 h 6016"/>
              <a:gd name="T88" fmla="*/ 911459 w 4423"/>
              <a:gd name="T89" fmla="*/ 634261 h 6016"/>
              <a:gd name="T90" fmla="*/ 993427 w 4423"/>
              <a:gd name="T91" fmla="*/ 376503 h 6016"/>
              <a:gd name="T92" fmla="*/ 860190 w 4423"/>
              <a:gd name="T93" fmla="*/ 293223 h 6016"/>
              <a:gd name="T94" fmla="*/ 699735 w 4423"/>
              <a:gd name="T95" fmla="*/ 263141 h 6016"/>
              <a:gd name="T96" fmla="*/ 549724 w 4423"/>
              <a:gd name="T97" fmla="*/ 289740 h 6016"/>
              <a:gd name="T98" fmla="*/ 413638 w 4423"/>
              <a:gd name="T99" fmla="*/ 369854 h 6016"/>
              <a:gd name="T100" fmla="*/ 320593 w 4423"/>
              <a:gd name="T101" fmla="*/ 482583 h 6016"/>
              <a:gd name="T102" fmla="*/ 267741 w 4423"/>
              <a:gd name="T103" fmla="*/ 633628 h 6016"/>
              <a:gd name="T104" fmla="*/ 271855 w 4423"/>
              <a:gd name="T105" fmla="*/ 788789 h 6016"/>
              <a:gd name="T106" fmla="*/ 331670 w 4423"/>
              <a:gd name="T107" fmla="*/ 936034 h 6016"/>
              <a:gd name="T108" fmla="*/ 430095 w 4423"/>
              <a:gd name="T109" fmla="*/ 1044647 h 6016"/>
              <a:gd name="T110" fmla="*/ 569662 w 4423"/>
              <a:gd name="T111" fmla="*/ 1118111 h 6016"/>
              <a:gd name="T112" fmla="*/ 722521 w 4423"/>
              <a:gd name="T113" fmla="*/ 1137110 h 6016"/>
              <a:gd name="T114" fmla="*/ 879811 w 4423"/>
              <a:gd name="T115" fmla="*/ 1099112 h 6016"/>
              <a:gd name="T116" fmla="*/ 1008618 w 4423"/>
              <a:gd name="T117" fmla="*/ 1009815 h 6016"/>
              <a:gd name="T118" fmla="*/ 1093434 w 4423"/>
              <a:gd name="T119" fmla="*/ 890119 h 6016"/>
              <a:gd name="T120" fmla="*/ 1135526 w 4423"/>
              <a:gd name="T121" fmla="*/ 734008 h 6016"/>
              <a:gd name="T122" fmla="*/ 1120019 w 4423"/>
              <a:gd name="T123" fmla="*/ 580746 h 6016"/>
              <a:gd name="T124" fmla="*/ 1050077 w 4423"/>
              <a:gd name="T125" fmla="*/ 438885 h 601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4423" h="6016">
                <a:moveTo>
                  <a:pt x="2211" y="0"/>
                </a:moveTo>
                <a:lnTo>
                  <a:pt x="2211" y="0"/>
                </a:lnTo>
                <a:lnTo>
                  <a:pt x="2268" y="1"/>
                </a:lnTo>
                <a:lnTo>
                  <a:pt x="2325" y="4"/>
                </a:lnTo>
                <a:lnTo>
                  <a:pt x="2382" y="7"/>
                </a:lnTo>
                <a:lnTo>
                  <a:pt x="2437" y="12"/>
                </a:lnTo>
                <a:lnTo>
                  <a:pt x="2492" y="18"/>
                </a:lnTo>
                <a:lnTo>
                  <a:pt x="2548" y="26"/>
                </a:lnTo>
                <a:lnTo>
                  <a:pt x="2603" y="34"/>
                </a:lnTo>
                <a:lnTo>
                  <a:pt x="2657" y="45"/>
                </a:lnTo>
                <a:lnTo>
                  <a:pt x="2710" y="57"/>
                </a:lnTo>
                <a:lnTo>
                  <a:pt x="2764" y="70"/>
                </a:lnTo>
                <a:lnTo>
                  <a:pt x="2817" y="84"/>
                </a:lnTo>
                <a:lnTo>
                  <a:pt x="2869" y="99"/>
                </a:lnTo>
                <a:lnTo>
                  <a:pt x="2920" y="116"/>
                </a:lnTo>
                <a:lnTo>
                  <a:pt x="2971" y="134"/>
                </a:lnTo>
                <a:lnTo>
                  <a:pt x="3022" y="154"/>
                </a:lnTo>
                <a:lnTo>
                  <a:pt x="3072" y="174"/>
                </a:lnTo>
                <a:lnTo>
                  <a:pt x="3121" y="195"/>
                </a:lnTo>
                <a:lnTo>
                  <a:pt x="3170" y="219"/>
                </a:lnTo>
                <a:lnTo>
                  <a:pt x="3218" y="242"/>
                </a:lnTo>
                <a:lnTo>
                  <a:pt x="3265" y="267"/>
                </a:lnTo>
                <a:lnTo>
                  <a:pt x="3312" y="293"/>
                </a:lnTo>
                <a:lnTo>
                  <a:pt x="3357" y="321"/>
                </a:lnTo>
                <a:lnTo>
                  <a:pt x="3403" y="348"/>
                </a:lnTo>
                <a:lnTo>
                  <a:pt x="3448" y="378"/>
                </a:lnTo>
                <a:lnTo>
                  <a:pt x="3492" y="408"/>
                </a:lnTo>
                <a:lnTo>
                  <a:pt x="3534" y="440"/>
                </a:lnTo>
                <a:lnTo>
                  <a:pt x="3577" y="472"/>
                </a:lnTo>
                <a:lnTo>
                  <a:pt x="3618" y="505"/>
                </a:lnTo>
                <a:lnTo>
                  <a:pt x="3659" y="540"/>
                </a:lnTo>
                <a:lnTo>
                  <a:pt x="3698" y="575"/>
                </a:lnTo>
                <a:lnTo>
                  <a:pt x="3736" y="611"/>
                </a:lnTo>
                <a:lnTo>
                  <a:pt x="3775" y="649"/>
                </a:lnTo>
                <a:lnTo>
                  <a:pt x="3812" y="686"/>
                </a:lnTo>
                <a:lnTo>
                  <a:pt x="3848" y="725"/>
                </a:lnTo>
                <a:lnTo>
                  <a:pt x="3883" y="765"/>
                </a:lnTo>
                <a:lnTo>
                  <a:pt x="3917" y="805"/>
                </a:lnTo>
                <a:lnTo>
                  <a:pt x="3951" y="846"/>
                </a:lnTo>
                <a:lnTo>
                  <a:pt x="3983" y="889"/>
                </a:lnTo>
                <a:lnTo>
                  <a:pt x="4014" y="932"/>
                </a:lnTo>
                <a:lnTo>
                  <a:pt x="4045" y="975"/>
                </a:lnTo>
                <a:lnTo>
                  <a:pt x="4074" y="1020"/>
                </a:lnTo>
                <a:lnTo>
                  <a:pt x="4102" y="1065"/>
                </a:lnTo>
                <a:lnTo>
                  <a:pt x="4130" y="1111"/>
                </a:lnTo>
                <a:lnTo>
                  <a:pt x="4156" y="1157"/>
                </a:lnTo>
                <a:lnTo>
                  <a:pt x="4181" y="1205"/>
                </a:lnTo>
                <a:lnTo>
                  <a:pt x="4205" y="1253"/>
                </a:lnTo>
                <a:lnTo>
                  <a:pt x="4227" y="1302"/>
                </a:lnTo>
                <a:lnTo>
                  <a:pt x="4249" y="1351"/>
                </a:lnTo>
                <a:lnTo>
                  <a:pt x="4270" y="1401"/>
                </a:lnTo>
                <a:lnTo>
                  <a:pt x="4289" y="1451"/>
                </a:lnTo>
                <a:lnTo>
                  <a:pt x="4307" y="1502"/>
                </a:lnTo>
                <a:lnTo>
                  <a:pt x="4323" y="1554"/>
                </a:lnTo>
                <a:lnTo>
                  <a:pt x="4339" y="1606"/>
                </a:lnTo>
                <a:lnTo>
                  <a:pt x="4353" y="1660"/>
                </a:lnTo>
                <a:lnTo>
                  <a:pt x="4366" y="1713"/>
                </a:lnTo>
                <a:lnTo>
                  <a:pt x="4378" y="1766"/>
                </a:lnTo>
                <a:lnTo>
                  <a:pt x="4388" y="1820"/>
                </a:lnTo>
                <a:lnTo>
                  <a:pt x="4397" y="1875"/>
                </a:lnTo>
                <a:lnTo>
                  <a:pt x="4405" y="1930"/>
                </a:lnTo>
                <a:lnTo>
                  <a:pt x="4411" y="1985"/>
                </a:lnTo>
                <a:lnTo>
                  <a:pt x="4416" y="2042"/>
                </a:lnTo>
                <a:lnTo>
                  <a:pt x="4420" y="2098"/>
                </a:lnTo>
                <a:lnTo>
                  <a:pt x="4422" y="2155"/>
                </a:lnTo>
                <a:lnTo>
                  <a:pt x="4423" y="2212"/>
                </a:lnTo>
                <a:lnTo>
                  <a:pt x="4422" y="2270"/>
                </a:lnTo>
                <a:lnTo>
                  <a:pt x="4420" y="2326"/>
                </a:lnTo>
                <a:lnTo>
                  <a:pt x="4416" y="2382"/>
                </a:lnTo>
                <a:lnTo>
                  <a:pt x="4411" y="2438"/>
                </a:lnTo>
                <a:lnTo>
                  <a:pt x="4405" y="2494"/>
                </a:lnTo>
                <a:lnTo>
                  <a:pt x="4397" y="2548"/>
                </a:lnTo>
                <a:lnTo>
                  <a:pt x="4388" y="2604"/>
                </a:lnTo>
                <a:lnTo>
                  <a:pt x="4378" y="2658"/>
                </a:lnTo>
                <a:lnTo>
                  <a:pt x="4366" y="2711"/>
                </a:lnTo>
                <a:lnTo>
                  <a:pt x="4353" y="2764"/>
                </a:lnTo>
                <a:lnTo>
                  <a:pt x="4339" y="2818"/>
                </a:lnTo>
                <a:lnTo>
                  <a:pt x="4323" y="2870"/>
                </a:lnTo>
                <a:lnTo>
                  <a:pt x="4307" y="2921"/>
                </a:lnTo>
                <a:lnTo>
                  <a:pt x="4289" y="2972"/>
                </a:lnTo>
                <a:lnTo>
                  <a:pt x="4270" y="3023"/>
                </a:lnTo>
                <a:lnTo>
                  <a:pt x="4249" y="3073"/>
                </a:lnTo>
                <a:lnTo>
                  <a:pt x="4227" y="3122"/>
                </a:lnTo>
                <a:lnTo>
                  <a:pt x="4205" y="3171"/>
                </a:lnTo>
                <a:lnTo>
                  <a:pt x="4181" y="3219"/>
                </a:lnTo>
                <a:lnTo>
                  <a:pt x="4156" y="3267"/>
                </a:lnTo>
                <a:lnTo>
                  <a:pt x="4130" y="3313"/>
                </a:lnTo>
                <a:lnTo>
                  <a:pt x="4102" y="3359"/>
                </a:lnTo>
                <a:lnTo>
                  <a:pt x="4074" y="3404"/>
                </a:lnTo>
                <a:lnTo>
                  <a:pt x="4045" y="3449"/>
                </a:lnTo>
                <a:lnTo>
                  <a:pt x="4014" y="3492"/>
                </a:lnTo>
                <a:lnTo>
                  <a:pt x="3983" y="3535"/>
                </a:lnTo>
                <a:lnTo>
                  <a:pt x="3951" y="3578"/>
                </a:lnTo>
                <a:lnTo>
                  <a:pt x="3917" y="3619"/>
                </a:lnTo>
                <a:lnTo>
                  <a:pt x="3883" y="3660"/>
                </a:lnTo>
                <a:lnTo>
                  <a:pt x="3848" y="3699"/>
                </a:lnTo>
                <a:lnTo>
                  <a:pt x="3812" y="3738"/>
                </a:lnTo>
                <a:lnTo>
                  <a:pt x="3775" y="3776"/>
                </a:lnTo>
                <a:lnTo>
                  <a:pt x="3736" y="3813"/>
                </a:lnTo>
                <a:lnTo>
                  <a:pt x="3698" y="3849"/>
                </a:lnTo>
                <a:lnTo>
                  <a:pt x="3659" y="3884"/>
                </a:lnTo>
                <a:lnTo>
                  <a:pt x="3618" y="3919"/>
                </a:lnTo>
                <a:lnTo>
                  <a:pt x="3577" y="3952"/>
                </a:lnTo>
                <a:lnTo>
                  <a:pt x="3534" y="3984"/>
                </a:lnTo>
                <a:lnTo>
                  <a:pt x="3492" y="4016"/>
                </a:lnTo>
                <a:lnTo>
                  <a:pt x="3448" y="4046"/>
                </a:lnTo>
                <a:lnTo>
                  <a:pt x="3403" y="4076"/>
                </a:lnTo>
                <a:lnTo>
                  <a:pt x="3357" y="4103"/>
                </a:lnTo>
                <a:lnTo>
                  <a:pt x="3312" y="4131"/>
                </a:lnTo>
                <a:lnTo>
                  <a:pt x="3265" y="4157"/>
                </a:lnTo>
                <a:lnTo>
                  <a:pt x="3218" y="4182"/>
                </a:lnTo>
                <a:lnTo>
                  <a:pt x="3170" y="4206"/>
                </a:lnTo>
                <a:lnTo>
                  <a:pt x="3121" y="4229"/>
                </a:lnTo>
                <a:lnTo>
                  <a:pt x="3072" y="4250"/>
                </a:lnTo>
                <a:lnTo>
                  <a:pt x="3022" y="4270"/>
                </a:lnTo>
                <a:lnTo>
                  <a:pt x="2971" y="4290"/>
                </a:lnTo>
                <a:lnTo>
                  <a:pt x="2920" y="4308"/>
                </a:lnTo>
                <a:lnTo>
                  <a:pt x="2869" y="4325"/>
                </a:lnTo>
                <a:lnTo>
                  <a:pt x="2817" y="4340"/>
                </a:lnTo>
                <a:lnTo>
                  <a:pt x="2764" y="4355"/>
                </a:lnTo>
                <a:lnTo>
                  <a:pt x="2710" y="4367"/>
                </a:lnTo>
                <a:lnTo>
                  <a:pt x="2657" y="4379"/>
                </a:lnTo>
                <a:lnTo>
                  <a:pt x="2603" y="4390"/>
                </a:lnTo>
                <a:lnTo>
                  <a:pt x="2548" y="4398"/>
                </a:lnTo>
                <a:lnTo>
                  <a:pt x="2492" y="4406"/>
                </a:lnTo>
                <a:lnTo>
                  <a:pt x="2437" y="4412"/>
                </a:lnTo>
                <a:lnTo>
                  <a:pt x="2382" y="4417"/>
                </a:lnTo>
                <a:lnTo>
                  <a:pt x="2325" y="4421"/>
                </a:lnTo>
                <a:lnTo>
                  <a:pt x="2268" y="4423"/>
                </a:lnTo>
                <a:lnTo>
                  <a:pt x="2211" y="4424"/>
                </a:lnTo>
                <a:lnTo>
                  <a:pt x="2154" y="4423"/>
                </a:lnTo>
                <a:lnTo>
                  <a:pt x="2097" y="4421"/>
                </a:lnTo>
                <a:lnTo>
                  <a:pt x="2041" y="4417"/>
                </a:lnTo>
                <a:lnTo>
                  <a:pt x="1985" y="4412"/>
                </a:lnTo>
                <a:lnTo>
                  <a:pt x="1929" y="4406"/>
                </a:lnTo>
                <a:lnTo>
                  <a:pt x="1874" y="4398"/>
                </a:lnTo>
                <a:lnTo>
                  <a:pt x="1820" y="4390"/>
                </a:lnTo>
                <a:lnTo>
                  <a:pt x="1765" y="4379"/>
                </a:lnTo>
                <a:lnTo>
                  <a:pt x="1711" y="4367"/>
                </a:lnTo>
                <a:lnTo>
                  <a:pt x="1658" y="4355"/>
                </a:lnTo>
                <a:lnTo>
                  <a:pt x="1606" y="4340"/>
                </a:lnTo>
                <a:lnTo>
                  <a:pt x="1554" y="4325"/>
                </a:lnTo>
                <a:lnTo>
                  <a:pt x="1501" y="4308"/>
                </a:lnTo>
                <a:lnTo>
                  <a:pt x="1450" y="4290"/>
                </a:lnTo>
                <a:lnTo>
                  <a:pt x="1400" y="4270"/>
                </a:lnTo>
                <a:lnTo>
                  <a:pt x="1350" y="4250"/>
                </a:lnTo>
                <a:lnTo>
                  <a:pt x="1301" y="4229"/>
                </a:lnTo>
                <a:lnTo>
                  <a:pt x="1252" y="4206"/>
                </a:lnTo>
                <a:lnTo>
                  <a:pt x="1204" y="4182"/>
                </a:lnTo>
                <a:lnTo>
                  <a:pt x="1157" y="4157"/>
                </a:lnTo>
                <a:lnTo>
                  <a:pt x="1110" y="4131"/>
                </a:lnTo>
                <a:lnTo>
                  <a:pt x="1064" y="4103"/>
                </a:lnTo>
                <a:lnTo>
                  <a:pt x="1019" y="4076"/>
                </a:lnTo>
                <a:lnTo>
                  <a:pt x="975" y="4046"/>
                </a:lnTo>
                <a:lnTo>
                  <a:pt x="931" y="4016"/>
                </a:lnTo>
                <a:lnTo>
                  <a:pt x="887" y="3984"/>
                </a:lnTo>
                <a:lnTo>
                  <a:pt x="846" y="3952"/>
                </a:lnTo>
                <a:lnTo>
                  <a:pt x="804" y="3919"/>
                </a:lnTo>
                <a:lnTo>
                  <a:pt x="764" y="3884"/>
                </a:lnTo>
                <a:lnTo>
                  <a:pt x="725" y="3849"/>
                </a:lnTo>
                <a:lnTo>
                  <a:pt x="685" y="3813"/>
                </a:lnTo>
                <a:lnTo>
                  <a:pt x="647" y="3776"/>
                </a:lnTo>
                <a:lnTo>
                  <a:pt x="611" y="3738"/>
                </a:lnTo>
                <a:lnTo>
                  <a:pt x="574" y="3699"/>
                </a:lnTo>
                <a:lnTo>
                  <a:pt x="538" y="3660"/>
                </a:lnTo>
                <a:lnTo>
                  <a:pt x="504" y="3619"/>
                </a:lnTo>
                <a:lnTo>
                  <a:pt x="471" y="3578"/>
                </a:lnTo>
                <a:lnTo>
                  <a:pt x="439" y="3535"/>
                </a:lnTo>
                <a:lnTo>
                  <a:pt x="407" y="3492"/>
                </a:lnTo>
                <a:lnTo>
                  <a:pt x="378" y="3449"/>
                </a:lnTo>
                <a:lnTo>
                  <a:pt x="348" y="3404"/>
                </a:lnTo>
                <a:lnTo>
                  <a:pt x="320" y="3359"/>
                </a:lnTo>
                <a:lnTo>
                  <a:pt x="292" y="3313"/>
                </a:lnTo>
                <a:lnTo>
                  <a:pt x="267" y="3267"/>
                </a:lnTo>
                <a:lnTo>
                  <a:pt x="241" y="3219"/>
                </a:lnTo>
                <a:lnTo>
                  <a:pt x="218" y="3171"/>
                </a:lnTo>
                <a:lnTo>
                  <a:pt x="195" y="3122"/>
                </a:lnTo>
                <a:lnTo>
                  <a:pt x="173" y="3073"/>
                </a:lnTo>
                <a:lnTo>
                  <a:pt x="153" y="3023"/>
                </a:lnTo>
                <a:lnTo>
                  <a:pt x="134" y="2972"/>
                </a:lnTo>
                <a:lnTo>
                  <a:pt x="116" y="2921"/>
                </a:lnTo>
                <a:lnTo>
                  <a:pt x="99" y="2870"/>
                </a:lnTo>
                <a:lnTo>
                  <a:pt x="84" y="2818"/>
                </a:lnTo>
                <a:lnTo>
                  <a:pt x="69" y="2764"/>
                </a:lnTo>
                <a:lnTo>
                  <a:pt x="56" y="2711"/>
                </a:lnTo>
                <a:lnTo>
                  <a:pt x="44" y="2658"/>
                </a:lnTo>
                <a:lnTo>
                  <a:pt x="34" y="2604"/>
                </a:lnTo>
                <a:lnTo>
                  <a:pt x="25" y="2548"/>
                </a:lnTo>
                <a:lnTo>
                  <a:pt x="17" y="2494"/>
                </a:lnTo>
                <a:lnTo>
                  <a:pt x="10" y="2438"/>
                </a:lnTo>
                <a:lnTo>
                  <a:pt x="6" y="2382"/>
                </a:lnTo>
                <a:lnTo>
                  <a:pt x="2" y="2326"/>
                </a:lnTo>
                <a:lnTo>
                  <a:pt x="0" y="2270"/>
                </a:lnTo>
                <a:lnTo>
                  <a:pt x="0" y="2212"/>
                </a:lnTo>
                <a:lnTo>
                  <a:pt x="0" y="2155"/>
                </a:lnTo>
                <a:lnTo>
                  <a:pt x="2" y="2098"/>
                </a:lnTo>
                <a:lnTo>
                  <a:pt x="6" y="2042"/>
                </a:lnTo>
                <a:lnTo>
                  <a:pt x="10" y="1985"/>
                </a:lnTo>
                <a:lnTo>
                  <a:pt x="17" y="1930"/>
                </a:lnTo>
                <a:lnTo>
                  <a:pt x="25" y="1875"/>
                </a:lnTo>
                <a:lnTo>
                  <a:pt x="34" y="1820"/>
                </a:lnTo>
                <a:lnTo>
                  <a:pt x="44" y="1766"/>
                </a:lnTo>
                <a:lnTo>
                  <a:pt x="56" y="1713"/>
                </a:lnTo>
                <a:lnTo>
                  <a:pt x="69" y="1660"/>
                </a:lnTo>
                <a:lnTo>
                  <a:pt x="84" y="1606"/>
                </a:lnTo>
                <a:lnTo>
                  <a:pt x="99" y="1554"/>
                </a:lnTo>
                <a:lnTo>
                  <a:pt x="116" y="1502"/>
                </a:lnTo>
                <a:lnTo>
                  <a:pt x="134" y="1451"/>
                </a:lnTo>
                <a:lnTo>
                  <a:pt x="153" y="1401"/>
                </a:lnTo>
                <a:lnTo>
                  <a:pt x="173" y="1351"/>
                </a:lnTo>
                <a:lnTo>
                  <a:pt x="195" y="1302"/>
                </a:lnTo>
                <a:lnTo>
                  <a:pt x="218" y="1253"/>
                </a:lnTo>
                <a:lnTo>
                  <a:pt x="241" y="1205"/>
                </a:lnTo>
                <a:lnTo>
                  <a:pt x="267" y="1157"/>
                </a:lnTo>
                <a:lnTo>
                  <a:pt x="292" y="1111"/>
                </a:lnTo>
                <a:lnTo>
                  <a:pt x="320" y="1065"/>
                </a:lnTo>
                <a:lnTo>
                  <a:pt x="348" y="1020"/>
                </a:lnTo>
                <a:lnTo>
                  <a:pt x="378" y="975"/>
                </a:lnTo>
                <a:lnTo>
                  <a:pt x="407" y="932"/>
                </a:lnTo>
                <a:lnTo>
                  <a:pt x="439" y="889"/>
                </a:lnTo>
                <a:lnTo>
                  <a:pt x="471" y="846"/>
                </a:lnTo>
                <a:lnTo>
                  <a:pt x="504" y="805"/>
                </a:lnTo>
                <a:lnTo>
                  <a:pt x="538" y="765"/>
                </a:lnTo>
                <a:lnTo>
                  <a:pt x="574" y="725"/>
                </a:lnTo>
                <a:lnTo>
                  <a:pt x="611" y="686"/>
                </a:lnTo>
                <a:lnTo>
                  <a:pt x="647" y="649"/>
                </a:lnTo>
                <a:lnTo>
                  <a:pt x="685" y="611"/>
                </a:lnTo>
                <a:lnTo>
                  <a:pt x="725" y="575"/>
                </a:lnTo>
                <a:lnTo>
                  <a:pt x="764" y="540"/>
                </a:lnTo>
                <a:lnTo>
                  <a:pt x="804" y="505"/>
                </a:lnTo>
                <a:lnTo>
                  <a:pt x="846" y="472"/>
                </a:lnTo>
                <a:lnTo>
                  <a:pt x="887" y="440"/>
                </a:lnTo>
                <a:lnTo>
                  <a:pt x="931" y="408"/>
                </a:lnTo>
                <a:lnTo>
                  <a:pt x="975" y="378"/>
                </a:lnTo>
                <a:lnTo>
                  <a:pt x="1019" y="348"/>
                </a:lnTo>
                <a:lnTo>
                  <a:pt x="1064" y="321"/>
                </a:lnTo>
                <a:lnTo>
                  <a:pt x="1110" y="293"/>
                </a:lnTo>
                <a:lnTo>
                  <a:pt x="1157" y="267"/>
                </a:lnTo>
                <a:lnTo>
                  <a:pt x="1204" y="242"/>
                </a:lnTo>
                <a:lnTo>
                  <a:pt x="1252" y="219"/>
                </a:lnTo>
                <a:lnTo>
                  <a:pt x="1301" y="195"/>
                </a:lnTo>
                <a:lnTo>
                  <a:pt x="1350" y="174"/>
                </a:lnTo>
                <a:lnTo>
                  <a:pt x="1400" y="154"/>
                </a:lnTo>
                <a:lnTo>
                  <a:pt x="1450" y="134"/>
                </a:lnTo>
                <a:lnTo>
                  <a:pt x="1501" y="116"/>
                </a:lnTo>
                <a:lnTo>
                  <a:pt x="1554" y="99"/>
                </a:lnTo>
                <a:lnTo>
                  <a:pt x="1606" y="84"/>
                </a:lnTo>
                <a:lnTo>
                  <a:pt x="1658" y="70"/>
                </a:lnTo>
                <a:lnTo>
                  <a:pt x="1711" y="57"/>
                </a:lnTo>
                <a:lnTo>
                  <a:pt x="1765" y="45"/>
                </a:lnTo>
                <a:lnTo>
                  <a:pt x="1820" y="34"/>
                </a:lnTo>
                <a:lnTo>
                  <a:pt x="1874" y="26"/>
                </a:lnTo>
                <a:lnTo>
                  <a:pt x="1929" y="18"/>
                </a:lnTo>
                <a:lnTo>
                  <a:pt x="1985" y="12"/>
                </a:lnTo>
                <a:lnTo>
                  <a:pt x="2041" y="7"/>
                </a:lnTo>
                <a:lnTo>
                  <a:pt x="2097" y="4"/>
                </a:lnTo>
                <a:lnTo>
                  <a:pt x="2154" y="1"/>
                </a:lnTo>
                <a:lnTo>
                  <a:pt x="2211" y="0"/>
                </a:lnTo>
                <a:close/>
                <a:moveTo>
                  <a:pt x="1730" y="2519"/>
                </a:moveTo>
                <a:lnTo>
                  <a:pt x="1730" y="2519"/>
                </a:lnTo>
                <a:lnTo>
                  <a:pt x="1753" y="2453"/>
                </a:lnTo>
                <a:lnTo>
                  <a:pt x="1776" y="2389"/>
                </a:lnTo>
                <a:lnTo>
                  <a:pt x="1802" y="2327"/>
                </a:lnTo>
                <a:lnTo>
                  <a:pt x="1814" y="2297"/>
                </a:lnTo>
                <a:lnTo>
                  <a:pt x="1828" y="2267"/>
                </a:lnTo>
                <a:lnTo>
                  <a:pt x="1843" y="2238"/>
                </a:lnTo>
                <a:lnTo>
                  <a:pt x="1858" y="2210"/>
                </a:lnTo>
                <a:lnTo>
                  <a:pt x="1874" y="2181"/>
                </a:lnTo>
                <a:lnTo>
                  <a:pt x="1890" y="2153"/>
                </a:lnTo>
                <a:lnTo>
                  <a:pt x="1907" y="2126"/>
                </a:lnTo>
                <a:lnTo>
                  <a:pt x="1924" y="2099"/>
                </a:lnTo>
                <a:lnTo>
                  <a:pt x="1942" y="2073"/>
                </a:lnTo>
                <a:lnTo>
                  <a:pt x="1961" y="2047"/>
                </a:lnTo>
                <a:lnTo>
                  <a:pt x="1981" y="2022"/>
                </a:lnTo>
                <a:lnTo>
                  <a:pt x="2002" y="1996"/>
                </a:lnTo>
                <a:lnTo>
                  <a:pt x="2023" y="1971"/>
                </a:lnTo>
                <a:lnTo>
                  <a:pt x="2045" y="1947"/>
                </a:lnTo>
                <a:lnTo>
                  <a:pt x="2069" y="1923"/>
                </a:lnTo>
                <a:lnTo>
                  <a:pt x="2093" y="1899"/>
                </a:lnTo>
                <a:lnTo>
                  <a:pt x="2118" y="1875"/>
                </a:lnTo>
                <a:lnTo>
                  <a:pt x="2144" y="1852"/>
                </a:lnTo>
                <a:lnTo>
                  <a:pt x="2171" y="1829"/>
                </a:lnTo>
                <a:lnTo>
                  <a:pt x="2198" y="1807"/>
                </a:lnTo>
                <a:lnTo>
                  <a:pt x="2228" y="1784"/>
                </a:lnTo>
                <a:lnTo>
                  <a:pt x="2258" y="1762"/>
                </a:lnTo>
                <a:lnTo>
                  <a:pt x="2290" y="1739"/>
                </a:lnTo>
                <a:lnTo>
                  <a:pt x="2322" y="1718"/>
                </a:lnTo>
                <a:lnTo>
                  <a:pt x="2356" y="1696"/>
                </a:lnTo>
                <a:lnTo>
                  <a:pt x="2391" y="1675"/>
                </a:lnTo>
                <a:lnTo>
                  <a:pt x="2372" y="1669"/>
                </a:lnTo>
                <a:lnTo>
                  <a:pt x="2353" y="1665"/>
                </a:lnTo>
                <a:lnTo>
                  <a:pt x="2334" y="1662"/>
                </a:lnTo>
                <a:lnTo>
                  <a:pt x="2314" y="1660"/>
                </a:lnTo>
                <a:lnTo>
                  <a:pt x="2295" y="1658"/>
                </a:lnTo>
                <a:lnTo>
                  <a:pt x="2276" y="1656"/>
                </a:lnTo>
                <a:lnTo>
                  <a:pt x="2256" y="1655"/>
                </a:lnTo>
                <a:lnTo>
                  <a:pt x="2237" y="1656"/>
                </a:lnTo>
                <a:lnTo>
                  <a:pt x="2218" y="1658"/>
                </a:lnTo>
                <a:lnTo>
                  <a:pt x="2198" y="1659"/>
                </a:lnTo>
                <a:lnTo>
                  <a:pt x="2180" y="1662"/>
                </a:lnTo>
                <a:lnTo>
                  <a:pt x="2161" y="1665"/>
                </a:lnTo>
                <a:lnTo>
                  <a:pt x="2142" y="1669"/>
                </a:lnTo>
                <a:lnTo>
                  <a:pt x="2124" y="1673"/>
                </a:lnTo>
                <a:lnTo>
                  <a:pt x="2105" y="1679"/>
                </a:lnTo>
                <a:lnTo>
                  <a:pt x="2087" y="1684"/>
                </a:lnTo>
                <a:lnTo>
                  <a:pt x="2069" y="1692"/>
                </a:lnTo>
                <a:lnTo>
                  <a:pt x="2051" y="1698"/>
                </a:lnTo>
                <a:lnTo>
                  <a:pt x="2032" y="1706"/>
                </a:lnTo>
                <a:lnTo>
                  <a:pt x="2015" y="1715"/>
                </a:lnTo>
                <a:lnTo>
                  <a:pt x="1997" y="1723"/>
                </a:lnTo>
                <a:lnTo>
                  <a:pt x="1980" y="1733"/>
                </a:lnTo>
                <a:lnTo>
                  <a:pt x="1947" y="1754"/>
                </a:lnTo>
                <a:lnTo>
                  <a:pt x="1915" y="1778"/>
                </a:lnTo>
                <a:lnTo>
                  <a:pt x="1885" y="1802"/>
                </a:lnTo>
                <a:lnTo>
                  <a:pt x="1856" y="1830"/>
                </a:lnTo>
                <a:lnTo>
                  <a:pt x="1842" y="1845"/>
                </a:lnTo>
                <a:lnTo>
                  <a:pt x="1828" y="1860"/>
                </a:lnTo>
                <a:lnTo>
                  <a:pt x="1815" y="1875"/>
                </a:lnTo>
                <a:lnTo>
                  <a:pt x="1803" y="1891"/>
                </a:lnTo>
                <a:lnTo>
                  <a:pt x="1791" y="1907"/>
                </a:lnTo>
                <a:lnTo>
                  <a:pt x="1779" y="1924"/>
                </a:lnTo>
                <a:lnTo>
                  <a:pt x="1769" y="1941"/>
                </a:lnTo>
                <a:lnTo>
                  <a:pt x="1758" y="1958"/>
                </a:lnTo>
                <a:lnTo>
                  <a:pt x="1748" y="1976"/>
                </a:lnTo>
                <a:lnTo>
                  <a:pt x="1739" y="1994"/>
                </a:lnTo>
                <a:lnTo>
                  <a:pt x="1730" y="2013"/>
                </a:lnTo>
                <a:lnTo>
                  <a:pt x="1722" y="2032"/>
                </a:lnTo>
                <a:lnTo>
                  <a:pt x="1714" y="2051"/>
                </a:lnTo>
                <a:lnTo>
                  <a:pt x="1708" y="2070"/>
                </a:lnTo>
                <a:lnTo>
                  <a:pt x="1701" y="2091"/>
                </a:lnTo>
                <a:lnTo>
                  <a:pt x="1695" y="2111"/>
                </a:lnTo>
                <a:lnTo>
                  <a:pt x="1691" y="2132"/>
                </a:lnTo>
                <a:lnTo>
                  <a:pt x="1687" y="2152"/>
                </a:lnTo>
                <a:lnTo>
                  <a:pt x="1683" y="2174"/>
                </a:lnTo>
                <a:lnTo>
                  <a:pt x="1680" y="2195"/>
                </a:lnTo>
                <a:lnTo>
                  <a:pt x="1678" y="2217"/>
                </a:lnTo>
                <a:lnTo>
                  <a:pt x="1677" y="2240"/>
                </a:lnTo>
                <a:lnTo>
                  <a:pt x="1677" y="2261"/>
                </a:lnTo>
                <a:lnTo>
                  <a:pt x="1677" y="2284"/>
                </a:lnTo>
                <a:lnTo>
                  <a:pt x="1679" y="2307"/>
                </a:lnTo>
                <a:lnTo>
                  <a:pt x="1680" y="2329"/>
                </a:lnTo>
                <a:lnTo>
                  <a:pt x="1683" y="2353"/>
                </a:lnTo>
                <a:lnTo>
                  <a:pt x="1688" y="2376"/>
                </a:lnTo>
                <a:lnTo>
                  <a:pt x="1692" y="2399"/>
                </a:lnTo>
                <a:lnTo>
                  <a:pt x="1698" y="2423"/>
                </a:lnTo>
                <a:lnTo>
                  <a:pt x="1705" y="2446"/>
                </a:lnTo>
                <a:lnTo>
                  <a:pt x="1712" y="2471"/>
                </a:lnTo>
                <a:lnTo>
                  <a:pt x="1721" y="2494"/>
                </a:lnTo>
                <a:lnTo>
                  <a:pt x="1730" y="2519"/>
                </a:lnTo>
                <a:close/>
                <a:moveTo>
                  <a:pt x="2609" y="4676"/>
                </a:moveTo>
                <a:lnTo>
                  <a:pt x="2609" y="5036"/>
                </a:lnTo>
                <a:lnTo>
                  <a:pt x="3991" y="5281"/>
                </a:lnTo>
                <a:lnTo>
                  <a:pt x="3991" y="6016"/>
                </a:lnTo>
                <a:lnTo>
                  <a:pt x="501" y="6016"/>
                </a:lnTo>
                <a:lnTo>
                  <a:pt x="501" y="5281"/>
                </a:lnTo>
                <a:lnTo>
                  <a:pt x="1813" y="5036"/>
                </a:lnTo>
                <a:lnTo>
                  <a:pt x="1813" y="4676"/>
                </a:lnTo>
                <a:lnTo>
                  <a:pt x="1861" y="4686"/>
                </a:lnTo>
                <a:lnTo>
                  <a:pt x="1910" y="4695"/>
                </a:lnTo>
                <a:lnTo>
                  <a:pt x="1959" y="4703"/>
                </a:lnTo>
                <a:lnTo>
                  <a:pt x="2009" y="4709"/>
                </a:lnTo>
                <a:lnTo>
                  <a:pt x="2059" y="4713"/>
                </a:lnTo>
                <a:lnTo>
                  <a:pt x="2109" y="4717"/>
                </a:lnTo>
                <a:lnTo>
                  <a:pt x="2160" y="4720"/>
                </a:lnTo>
                <a:lnTo>
                  <a:pt x="2211" y="4720"/>
                </a:lnTo>
                <a:lnTo>
                  <a:pt x="2262" y="4720"/>
                </a:lnTo>
                <a:lnTo>
                  <a:pt x="2312" y="4717"/>
                </a:lnTo>
                <a:lnTo>
                  <a:pt x="2363" y="4713"/>
                </a:lnTo>
                <a:lnTo>
                  <a:pt x="2413" y="4709"/>
                </a:lnTo>
                <a:lnTo>
                  <a:pt x="2462" y="4703"/>
                </a:lnTo>
                <a:lnTo>
                  <a:pt x="2511" y="4695"/>
                </a:lnTo>
                <a:lnTo>
                  <a:pt x="2560" y="4686"/>
                </a:lnTo>
                <a:lnTo>
                  <a:pt x="2609" y="4676"/>
                </a:lnTo>
                <a:close/>
                <a:moveTo>
                  <a:pt x="2211" y="1201"/>
                </a:moveTo>
                <a:lnTo>
                  <a:pt x="2211" y="1201"/>
                </a:lnTo>
                <a:lnTo>
                  <a:pt x="2185" y="1201"/>
                </a:lnTo>
                <a:lnTo>
                  <a:pt x="2159" y="1202"/>
                </a:lnTo>
                <a:lnTo>
                  <a:pt x="2134" y="1204"/>
                </a:lnTo>
                <a:lnTo>
                  <a:pt x="2108" y="1206"/>
                </a:lnTo>
                <a:lnTo>
                  <a:pt x="2082" y="1209"/>
                </a:lnTo>
                <a:lnTo>
                  <a:pt x="2057" y="1213"/>
                </a:lnTo>
                <a:lnTo>
                  <a:pt x="2007" y="1221"/>
                </a:lnTo>
                <a:lnTo>
                  <a:pt x="1958" y="1233"/>
                </a:lnTo>
                <a:lnTo>
                  <a:pt x="1910" y="1247"/>
                </a:lnTo>
                <a:lnTo>
                  <a:pt x="1863" y="1263"/>
                </a:lnTo>
                <a:lnTo>
                  <a:pt x="1817" y="1281"/>
                </a:lnTo>
                <a:lnTo>
                  <a:pt x="1773" y="1301"/>
                </a:lnTo>
                <a:lnTo>
                  <a:pt x="1729" y="1323"/>
                </a:lnTo>
                <a:lnTo>
                  <a:pt x="1687" y="1347"/>
                </a:lnTo>
                <a:lnTo>
                  <a:pt x="1646" y="1373"/>
                </a:lnTo>
                <a:lnTo>
                  <a:pt x="1606" y="1402"/>
                </a:lnTo>
                <a:lnTo>
                  <a:pt x="1567" y="1432"/>
                </a:lnTo>
                <a:lnTo>
                  <a:pt x="1531" y="1464"/>
                </a:lnTo>
                <a:lnTo>
                  <a:pt x="1496" y="1497"/>
                </a:lnTo>
                <a:lnTo>
                  <a:pt x="1463" y="1532"/>
                </a:lnTo>
                <a:lnTo>
                  <a:pt x="1431" y="1569"/>
                </a:lnTo>
                <a:lnTo>
                  <a:pt x="1400" y="1607"/>
                </a:lnTo>
                <a:lnTo>
                  <a:pt x="1373" y="1647"/>
                </a:lnTo>
                <a:lnTo>
                  <a:pt x="1346" y="1687"/>
                </a:lnTo>
                <a:lnTo>
                  <a:pt x="1322" y="1730"/>
                </a:lnTo>
                <a:lnTo>
                  <a:pt x="1299" y="1774"/>
                </a:lnTo>
                <a:lnTo>
                  <a:pt x="1279" y="1818"/>
                </a:lnTo>
                <a:lnTo>
                  <a:pt x="1261" y="1864"/>
                </a:lnTo>
                <a:lnTo>
                  <a:pt x="1245" y="1911"/>
                </a:lnTo>
                <a:lnTo>
                  <a:pt x="1232" y="1960"/>
                </a:lnTo>
                <a:lnTo>
                  <a:pt x="1220" y="2009"/>
                </a:lnTo>
                <a:lnTo>
                  <a:pt x="1212" y="2058"/>
                </a:lnTo>
                <a:lnTo>
                  <a:pt x="1208" y="2083"/>
                </a:lnTo>
                <a:lnTo>
                  <a:pt x="1206" y="2109"/>
                </a:lnTo>
                <a:lnTo>
                  <a:pt x="1202" y="2134"/>
                </a:lnTo>
                <a:lnTo>
                  <a:pt x="1201" y="2160"/>
                </a:lnTo>
                <a:lnTo>
                  <a:pt x="1200" y="2185"/>
                </a:lnTo>
                <a:lnTo>
                  <a:pt x="1200" y="2212"/>
                </a:lnTo>
                <a:lnTo>
                  <a:pt x="1200" y="2238"/>
                </a:lnTo>
                <a:lnTo>
                  <a:pt x="1201" y="2264"/>
                </a:lnTo>
                <a:lnTo>
                  <a:pt x="1202" y="2290"/>
                </a:lnTo>
                <a:lnTo>
                  <a:pt x="1206" y="2315"/>
                </a:lnTo>
                <a:lnTo>
                  <a:pt x="1208" y="2341"/>
                </a:lnTo>
                <a:lnTo>
                  <a:pt x="1212" y="2366"/>
                </a:lnTo>
                <a:lnTo>
                  <a:pt x="1220" y="2415"/>
                </a:lnTo>
                <a:lnTo>
                  <a:pt x="1232" y="2464"/>
                </a:lnTo>
                <a:lnTo>
                  <a:pt x="1245" y="2512"/>
                </a:lnTo>
                <a:lnTo>
                  <a:pt x="1261" y="2560"/>
                </a:lnTo>
                <a:lnTo>
                  <a:pt x="1279" y="2606"/>
                </a:lnTo>
                <a:lnTo>
                  <a:pt x="1299" y="2651"/>
                </a:lnTo>
                <a:lnTo>
                  <a:pt x="1322" y="2694"/>
                </a:lnTo>
                <a:lnTo>
                  <a:pt x="1346" y="2737"/>
                </a:lnTo>
                <a:lnTo>
                  <a:pt x="1373" y="2777"/>
                </a:lnTo>
                <a:lnTo>
                  <a:pt x="1400" y="2817"/>
                </a:lnTo>
                <a:lnTo>
                  <a:pt x="1431" y="2855"/>
                </a:lnTo>
                <a:lnTo>
                  <a:pt x="1463" y="2892"/>
                </a:lnTo>
                <a:lnTo>
                  <a:pt x="1496" y="2927"/>
                </a:lnTo>
                <a:lnTo>
                  <a:pt x="1531" y="2960"/>
                </a:lnTo>
                <a:lnTo>
                  <a:pt x="1567" y="2992"/>
                </a:lnTo>
                <a:lnTo>
                  <a:pt x="1606" y="3022"/>
                </a:lnTo>
                <a:lnTo>
                  <a:pt x="1646" y="3051"/>
                </a:lnTo>
                <a:lnTo>
                  <a:pt x="1687" y="3077"/>
                </a:lnTo>
                <a:lnTo>
                  <a:pt x="1729" y="3101"/>
                </a:lnTo>
                <a:lnTo>
                  <a:pt x="1773" y="3123"/>
                </a:lnTo>
                <a:lnTo>
                  <a:pt x="1817" y="3143"/>
                </a:lnTo>
                <a:lnTo>
                  <a:pt x="1863" y="3161"/>
                </a:lnTo>
                <a:lnTo>
                  <a:pt x="1910" y="3177"/>
                </a:lnTo>
                <a:lnTo>
                  <a:pt x="1958" y="3191"/>
                </a:lnTo>
                <a:lnTo>
                  <a:pt x="2007" y="3203"/>
                </a:lnTo>
                <a:lnTo>
                  <a:pt x="2057" y="3211"/>
                </a:lnTo>
                <a:lnTo>
                  <a:pt x="2082" y="3215"/>
                </a:lnTo>
                <a:lnTo>
                  <a:pt x="2108" y="3218"/>
                </a:lnTo>
                <a:lnTo>
                  <a:pt x="2134" y="3220"/>
                </a:lnTo>
                <a:lnTo>
                  <a:pt x="2159" y="3222"/>
                </a:lnTo>
                <a:lnTo>
                  <a:pt x="2185" y="3223"/>
                </a:lnTo>
                <a:lnTo>
                  <a:pt x="2211" y="3223"/>
                </a:lnTo>
                <a:lnTo>
                  <a:pt x="2237" y="3223"/>
                </a:lnTo>
                <a:lnTo>
                  <a:pt x="2263" y="3222"/>
                </a:lnTo>
                <a:lnTo>
                  <a:pt x="2289" y="3220"/>
                </a:lnTo>
                <a:lnTo>
                  <a:pt x="2314" y="3218"/>
                </a:lnTo>
                <a:lnTo>
                  <a:pt x="2340" y="3215"/>
                </a:lnTo>
                <a:lnTo>
                  <a:pt x="2365" y="3211"/>
                </a:lnTo>
                <a:lnTo>
                  <a:pt x="2415" y="3203"/>
                </a:lnTo>
                <a:lnTo>
                  <a:pt x="2463" y="3191"/>
                </a:lnTo>
                <a:lnTo>
                  <a:pt x="2511" y="3177"/>
                </a:lnTo>
                <a:lnTo>
                  <a:pt x="2558" y="3161"/>
                </a:lnTo>
                <a:lnTo>
                  <a:pt x="2605" y="3143"/>
                </a:lnTo>
                <a:lnTo>
                  <a:pt x="2650" y="3123"/>
                </a:lnTo>
                <a:lnTo>
                  <a:pt x="2693" y="3101"/>
                </a:lnTo>
                <a:lnTo>
                  <a:pt x="2735" y="3077"/>
                </a:lnTo>
                <a:lnTo>
                  <a:pt x="2776" y="3051"/>
                </a:lnTo>
                <a:lnTo>
                  <a:pt x="2816" y="3022"/>
                </a:lnTo>
                <a:lnTo>
                  <a:pt x="2854" y="2992"/>
                </a:lnTo>
                <a:lnTo>
                  <a:pt x="2891" y="2960"/>
                </a:lnTo>
                <a:lnTo>
                  <a:pt x="2926" y="2927"/>
                </a:lnTo>
                <a:lnTo>
                  <a:pt x="2959" y="2892"/>
                </a:lnTo>
                <a:lnTo>
                  <a:pt x="2991" y="2855"/>
                </a:lnTo>
                <a:lnTo>
                  <a:pt x="3021" y="2817"/>
                </a:lnTo>
                <a:lnTo>
                  <a:pt x="3050" y="2777"/>
                </a:lnTo>
                <a:lnTo>
                  <a:pt x="3075" y="2737"/>
                </a:lnTo>
                <a:lnTo>
                  <a:pt x="3100" y="2694"/>
                </a:lnTo>
                <a:lnTo>
                  <a:pt x="3122" y="2651"/>
                </a:lnTo>
                <a:lnTo>
                  <a:pt x="3142" y="2606"/>
                </a:lnTo>
                <a:lnTo>
                  <a:pt x="3161" y="2560"/>
                </a:lnTo>
                <a:lnTo>
                  <a:pt x="3177" y="2512"/>
                </a:lnTo>
                <a:lnTo>
                  <a:pt x="3190" y="2464"/>
                </a:lnTo>
                <a:lnTo>
                  <a:pt x="3202" y="2415"/>
                </a:lnTo>
                <a:lnTo>
                  <a:pt x="3211" y="2366"/>
                </a:lnTo>
                <a:lnTo>
                  <a:pt x="3214" y="2341"/>
                </a:lnTo>
                <a:lnTo>
                  <a:pt x="3217" y="2315"/>
                </a:lnTo>
                <a:lnTo>
                  <a:pt x="3219" y="2290"/>
                </a:lnTo>
                <a:lnTo>
                  <a:pt x="3221" y="2264"/>
                </a:lnTo>
                <a:lnTo>
                  <a:pt x="3221" y="2238"/>
                </a:lnTo>
                <a:lnTo>
                  <a:pt x="3222" y="2212"/>
                </a:lnTo>
                <a:lnTo>
                  <a:pt x="3221" y="2185"/>
                </a:lnTo>
                <a:lnTo>
                  <a:pt x="3221" y="2160"/>
                </a:lnTo>
                <a:lnTo>
                  <a:pt x="3219" y="2134"/>
                </a:lnTo>
                <a:lnTo>
                  <a:pt x="3217" y="2109"/>
                </a:lnTo>
                <a:lnTo>
                  <a:pt x="3214" y="2083"/>
                </a:lnTo>
                <a:lnTo>
                  <a:pt x="3211" y="2058"/>
                </a:lnTo>
                <a:lnTo>
                  <a:pt x="3202" y="2009"/>
                </a:lnTo>
                <a:lnTo>
                  <a:pt x="3190" y="1960"/>
                </a:lnTo>
                <a:lnTo>
                  <a:pt x="3177" y="1911"/>
                </a:lnTo>
                <a:lnTo>
                  <a:pt x="3161" y="1864"/>
                </a:lnTo>
                <a:lnTo>
                  <a:pt x="3142" y="1818"/>
                </a:lnTo>
                <a:lnTo>
                  <a:pt x="3122" y="1774"/>
                </a:lnTo>
                <a:lnTo>
                  <a:pt x="3100" y="1730"/>
                </a:lnTo>
                <a:lnTo>
                  <a:pt x="3075" y="1687"/>
                </a:lnTo>
                <a:lnTo>
                  <a:pt x="3050" y="1647"/>
                </a:lnTo>
                <a:lnTo>
                  <a:pt x="3021" y="1607"/>
                </a:lnTo>
                <a:lnTo>
                  <a:pt x="2991" y="1569"/>
                </a:lnTo>
                <a:lnTo>
                  <a:pt x="2959" y="1532"/>
                </a:lnTo>
                <a:lnTo>
                  <a:pt x="2926" y="1497"/>
                </a:lnTo>
                <a:lnTo>
                  <a:pt x="2891" y="1464"/>
                </a:lnTo>
                <a:lnTo>
                  <a:pt x="2854" y="1432"/>
                </a:lnTo>
                <a:lnTo>
                  <a:pt x="2816" y="1402"/>
                </a:lnTo>
                <a:lnTo>
                  <a:pt x="2776" y="1373"/>
                </a:lnTo>
                <a:lnTo>
                  <a:pt x="2735" y="1347"/>
                </a:lnTo>
                <a:lnTo>
                  <a:pt x="2693" y="1323"/>
                </a:lnTo>
                <a:lnTo>
                  <a:pt x="2650" y="1301"/>
                </a:lnTo>
                <a:lnTo>
                  <a:pt x="2605" y="1281"/>
                </a:lnTo>
                <a:lnTo>
                  <a:pt x="2558" y="1263"/>
                </a:lnTo>
                <a:lnTo>
                  <a:pt x="2511" y="1247"/>
                </a:lnTo>
                <a:lnTo>
                  <a:pt x="2463" y="1233"/>
                </a:lnTo>
                <a:lnTo>
                  <a:pt x="2415" y="1221"/>
                </a:lnTo>
                <a:lnTo>
                  <a:pt x="2365" y="1213"/>
                </a:lnTo>
                <a:lnTo>
                  <a:pt x="2340" y="1209"/>
                </a:lnTo>
                <a:lnTo>
                  <a:pt x="2314" y="1206"/>
                </a:lnTo>
                <a:lnTo>
                  <a:pt x="2289" y="1204"/>
                </a:lnTo>
                <a:lnTo>
                  <a:pt x="2263" y="1202"/>
                </a:lnTo>
                <a:lnTo>
                  <a:pt x="2237" y="1201"/>
                </a:lnTo>
                <a:lnTo>
                  <a:pt x="2211" y="1201"/>
                </a:lnTo>
                <a:close/>
                <a:moveTo>
                  <a:pt x="2706" y="1717"/>
                </a:moveTo>
                <a:lnTo>
                  <a:pt x="2706" y="1717"/>
                </a:lnTo>
                <a:lnTo>
                  <a:pt x="2682" y="1694"/>
                </a:lnTo>
                <a:lnTo>
                  <a:pt x="2656" y="1672"/>
                </a:lnTo>
                <a:lnTo>
                  <a:pt x="2630" y="1651"/>
                </a:lnTo>
                <a:lnTo>
                  <a:pt x="2602" y="1632"/>
                </a:lnTo>
                <a:lnTo>
                  <a:pt x="2574" y="1614"/>
                </a:lnTo>
                <a:lnTo>
                  <a:pt x="2544" y="1597"/>
                </a:lnTo>
                <a:lnTo>
                  <a:pt x="2515" y="1581"/>
                </a:lnTo>
                <a:lnTo>
                  <a:pt x="2484" y="1567"/>
                </a:lnTo>
                <a:lnTo>
                  <a:pt x="2452" y="1554"/>
                </a:lnTo>
                <a:lnTo>
                  <a:pt x="2419" y="1544"/>
                </a:lnTo>
                <a:lnTo>
                  <a:pt x="2386" y="1534"/>
                </a:lnTo>
                <a:lnTo>
                  <a:pt x="2352" y="1527"/>
                </a:lnTo>
                <a:lnTo>
                  <a:pt x="2318" y="1520"/>
                </a:lnTo>
                <a:lnTo>
                  <a:pt x="2283" y="1516"/>
                </a:lnTo>
                <a:lnTo>
                  <a:pt x="2247" y="1513"/>
                </a:lnTo>
                <a:lnTo>
                  <a:pt x="2211" y="1513"/>
                </a:lnTo>
                <a:lnTo>
                  <a:pt x="2175" y="1513"/>
                </a:lnTo>
                <a:lnTo>
                  <a:pt x="2140" y="1516"/>
                </a:lnTo>
                <a:lnTo>
                  <a:pt x="2105" y="1520"/>
                </a:lnTo>
                <a:lnTo>
                  <a:pt x="2070" y="1527"/>
                </a:lnTo>
                <a:lnTo>
                  <a:pt x="2036" y="1534"/>
                </a:lnTo>
                <a:lnTo>
                  <a:pt x="2003" y="1544"/>
                </a:lnTo>
                <a:lnTo>
                  <a:pt x="1971" y="1554"/>
                </a:lnTo>
                <a:lnTo>
                  <a:pt x="1939" y="1567"/>
                </a:lnTo>
                <a:lnTo>
                  <a:pt x="1908" y="1581"/>
                </a:lnTo>
                <a:lnTo>
                  <a:pt x="1877" y="1597"/>
                </a:lnTo>
                <a:lnTo>
                  <a:pt x="1848" y="1614"/>
                </a:lnTo>
                <a:lnTo>
                  <a:pt x="1820" y="1632"/>
                </a:lnTo>
                <a:lnTo>
                  <a:pt x="1792" y="1651"/>
                </a:lnTo>
                <a:lnTo>
                  <a:pt x="1766" y="1672"/>
                </a:lnTo>
                <a:lnTo>
                  <a:pt x="1741" y="1694"/>
                </a:lnTo>
                <a:lnTo>
                  <a:pt x="1716" y="1717"/>
                </a:lnTo>
                <a:lnTo>
                  <a:pt x="1693" y="1742"/>
                </a:lnTo>
                <a:lnTo>
                  <a:pt x="1671" y="1767"/>
                </a:lnTo>
                <a:lnTo>
                  <a:pt x="1650" y="1794"/>
                </a:lnTo>
                <a:lnTo>
                  <a:pt x="1631" y="1820"/>
                </a:lnTo>
                <a:lnTo>
                  <a:pt x="1613" y="1849"/>
                </a:lnTo>
                <a:lnTo>
                  <a:pt x="1596" y="1879"/>
                </a:lnTo>
                <a:lnTo>
                  <a:pt x="1580" y="1909"/>
                </a:lnTo>
                <a:lnTo>
                  <a:pt x="1566" y="1940"/>
                </a:lnTo>
                <a:lnTo>
                  <a:pt x="1554" y="1971"/>
                </a:lnTo>
                <a:lnTo>
                  <a:pt x="1543" y="2003"/>
                </a:lnTo>
                <a:lnTo>
                  <a:pt x="1533" y="2037"/>
                </a:lnTo>
                <a:lnTo>
                  <a:pt x="1526" y="2070"/>
                </a:lnTo>
                <a:lnTo>
                  <a:pt x="1520" y="2106"/>
                </a:lnTo>
                <a:lnTo>
                  <a:pt x="1515" y="2141"/>
                </a:lnTo>
                <a:lnTo>
                  <a:pt x="1512" y="2176"/>
                </a:lnTo>
                <a:lnTo>
                  <a:pt x="1511" y="2212"/>
                </a:lnTo>
                <a:lnTo>
                  <a:pt x="1512" y="2248"/>
                </a:lnTo>
                <a:lnTo>
                  <a:pt x="1515" y="2283"/>
                </a:lnTo>
                <a:lnTo>
                  <a:pt x="1520" y="2318"/>
                </a:lnTo>
                <a:lnTo>
                  <a:pt x="1526" y="2353"/>
                </a:lnTo>
                <a:lnTo>
                  <a:pt x="1533" y="2387"/>
                </a:lnTo>
                <a:lnTo>
                  <a:pt x="1543" y="2420"/>
                </a:lnTo>
                <a:lnTo>
                  <a:pt x="1554" y="2453"/>
                </a:lnTo>
                <a:lnTo>
                  <a:pt x="1566" y="2485"/>
                </a:lnTo>
                <a:lnTo>
                  <a:pt x="1580" y="2515"/>
                </a:lnTo>
                <a:lnTo>
                  <a:pt x="1596" y="2545"/>
                </a:lnTo>
                <a:lnTo>
                  <a:pt x="1613" y="2575"/>
                </a:lnTo>
                <a:lnTo>
                  <a:pt x="1631" y="2604"/>
                </a:lnTo>
                <a:lnTo>
                  <a:pt x="1650" y="2630"/>
                </a:lnTo>
                <a:lnTo>
                  <a:pt x="1671" y="2657"/>
                </a:lnTo>
                <a:lnTo>
                  <a:pt x="1693" y="2682"/>
                </a:lnTo>
                <a:lnTo>
                  <a:pt x="1716" y="2707"/>
                </a:lnTo>
                <a:lnTo>
                  <a:pt x="1741" y="2730"/>
                </a:lnTo>
                <a:lnTo>
                  <a:pt x="1766" y="2752"/>
                </a:lnTo>
                <a:lnTo>
                  <a:pt x="1792" y="2773"/>
                </a:lnTo>
                <a:lnTo>
                  <a:pt x="1820" y="2792"/>
                </a:lnTo>
                <a:lnTo>
                  <a:pt x="1848" y="2810"/>
                </a:lnTo>
                <a:lnTo>
                  <a:pt x="1877" y="2827"/>
                </a:lnTo>
                <a:lnTo>
                  <a:pt x="1908" y="2843"/>
                </a:lnTo>
                <a:lnTo>
                  <a:pt x="1939" y="2857"/>
                </a:lnTo>
                <a:lnTo>
                  <a:pt x="1971" y="2870"/>
                </a:lnTo>
                <a:lnTo>
                  <a:pt x="2003" y="2880"/>
                </a:lnTo>
                <a:lnTo>
                  <a:pt x="2036" y="2890"/>
                </a:lnTo>
                <a:lnTo>
                  <a:pt x="2070" y="2897"/>
                </a:lnTo>
                <a:lnTo>
                  <a:pt x="2105" y="2904"/>
                </a:lnTo>
                <a:lnTo>
                  <a:pt x="2140" y="2908"/>
                </a:lnTo>
                <a:lnTo>
                  <a:pt x="2175" y="2911"/>
                </a:lnTo>
                <a:lnTo>
                  <a:pt x="2211" y="2911"/>
                </a:lnTo>
                <a:lnTo>
                  <a:pt x="2247" y="2911"/>
                </a:lnTo>
                <a:lnTo>
                  <a:pt x="2283" y="2908"/>
                </a:lnTo>
                <a:lnTo>
                  <a:pt x="2318" y="2904"/>
                </a:lnTo>
                <a:lnTo>
                  <a:pt x="2352" y="2897"/>
                </a:lnTo>
                <a:lnTo>
                  <a:pt x="2386" y="2890"/>
                </a:lnTo>
                <a:lnTo>
                  <a:pt x="2419" y="2880"/>
                </a:lnTo>
                <a:lnTo>
                  <a:pt x="2452" y="2870"/>
                </a:lnTo>
                <a:lnTo>
                  <a:pt x="2484" y="2857"/>
                </a:lnTo>
                <a:lnTo>
                  <a:pt x="2515" y="2843"/>
                </a:lnTo>
                <a:lnTo>
                  <a:pt x="2544" y="2827"/>
                </a:lnTo>
                <a:lnTo>
                  <a:pt x="2574" y="2810"/>
                </a:lnTo>
                <a:lnTo>
                  <a:pt x="2602" y="2792"/>
                </a:lnTo>
                <a:lnTo>
                  <a:pt x="2630" y="2773"/>
                </a:lnTo>
                <a:lnTo>
                  <a:pt x="2656" y="2752"/>
                </a:lnTo>
                <a:lnTo>
                  <a:pt x="2682" y="2730"/>
                </a:lnTo>
                <a:lnTo>
                  <a:pt x="2706" y="2707"/>
                </a:lnTo>
                <a:lnTo>
                  <a:pt x="2728" y="2682"/>
                </a:lnTo>
                <a:lnTo>
                  <a:pt x="2751" y="2657"/>
                </a:lnTo>
                <a:lnTo>
                  <a:pt x="2772" y="2630"/>
                </a:lnTo>
                <a:lnTo>
                  <a:pt x="2791" y="2604"/>
                </a:lnTo>
                <a:lnTo>
                  <a:pt x="2809" y="2575"/>
                </a:lnTo>
                <a:lnTo>
                  <a:pt x="2826" y="2545"/>
                </a:lnTo>
                <a:lnTo>
                  <a:pt x="2841" y="2515"/>
                </a:lnTo>
                <a:lnTo>
                  <a:pt x="2856" y="2485"/>
                </a:lnTo>
                <a:lnTo>
                  <a:pt x="2868" y="2453"/>
                </a:lnTo>
                <a:lnTo>
                  <a:pt x="2880" y="2420"/>
                </a:lnTo>
                <a:lnTo>
                  <a:pt x="2888" y="2387"/>
                </a:lnTo>
                <a:lnTo>
                  <a:pt x="2897" y="2353"/>
                </a:lnTo>
                <a:lnTo>
                  <a:pt x="2903" y="2318"/>
                </a:lnTo>
                <a:lnTo>
                  <a:pt x="2907" y="2283"/>
                </a:lnTo>
                <a:lnTo>
                  <a:pt x="2909" y="2248"/>
                </a:lnTo>
                <a:lnTo>
                  <a:pt x="2910" y="2212"/>
                </a:lnTo>
                <a:lnTo>
                  <a:pt x="2909" y="2176"/>
                </a:lnTo>
                <a:lnTo>
                  <a:pt x="2907" y="2141"/>
                </a:lnTo>
                <a:lnTo>
                  <a:pt x="2903" y="2106"/>
                </a:lnTo>
                <a:lnTo>
                  <a:pt x="2897" y="2070"/>
                </a:lnTo>
                <a:lnTo>
                  <a:pt x="2888" y="2037"/>
                </a:lnTo>
                <a:lnTo>
                  <a:pt x="2880" y="2003"/>
                </a:lnTo>
                <a:lnTo>
                  <a:pt x="2868" y="1971"/>
                </a:lnTo>
                <a:lnTo>
                  <a:pt x="2856" y="1940"/>
                </a:lnTo>
                <a:lnTo>
                  <a:pt x="2841" y="1909"/>
                </a:lnTo>
                <a:lnTo>
                  <a:pt x="2826" y="1879"/>
                </a:lnTo>
                <a:lnTo>
                  <a:pt x="2809" y="1849"/>
                </a:lnTo>
                <a:lnTo>
                  <a:pt x="2791" y="1820"/>
                </a:lnTo>
                <a:lnTo>
                  <a:pt x="2772" y="1794"/>
                </a:lnTo>
                <a:lnTo>
                  <a:pt x="2751" y="1767"/>
                </a:lnTo>
                <a:lnTo>
                  <a:pt x="2728" y="1742"/>
                </a:lnTo>
                <a:lnTo>
                  <a:pt x="2706" y="1717"/>
                </a:lnTo>
                <a:close/>
                <a:moveTo>
                  <a:pt x="3187" y="1235"/>
                </a:moveTo>
                <a:lnTo>
                  <a:pt x="3187" y="1235"/>
                </a:lnTo>
                <a:lnTo>
                  <a:pt x="3164" y="1213"/>
                </a:lnTo>
                <a:lnTo>
                  <a:pt x="3139" y="1189"/>
                </a:lnTo>
                <a:lnTo>
                  <a:pt x="3115" y="1168"/>
                </a:lnTo>
                <a:lnTo>
                  <a:pt x="3089" y="1147"/>
                </a:lnTo>
                <a:lnTo>
                  <a:pt x="3064" y="1125"/>
                </a:lnTo>
                <a:lnTo>
                  <a:pt x="3037" y="1105"/>
                </a:lnTo>
                <a:lnTo>
                  <a:pt x="3011" y="1086"/>
                </a:lnTo>
                <a:lnTo>
                  <a:pt x="2983" y="1067"/>
                </a:lnTo>
                <a:lnTo>
                  <a:pt x="2955" y="1049"/>
                </a:lnTo>
                <a:lnTo>
                  <a:pt x="2927" y="1031"/>
                </a:lnTo>
                <a:lnTo>
                  <a:pt x="2899" y="1014"/>
                </a:lnTo>
                <a:lnTo>
                  <a:pt x="2869" y="998"/>
                </a:lnTo>
                <a:lnTo>
                  <a:pt x="2840" y="982"/>
                </a:lnTo>
                <a:lnTo>
                  <a:pt x="2809" y="967"/>
                </a:lnTo>
                <a:lnTo>
                  <a:pt x="2780" y="953"/>
                </a:lnTo>
                <a:lnTo>
                  <a:pt x="2749" y="939"/>
                </a:lnTo>
                <a:lnTo>
                  <a:pt x="2718" y="926"/>
                </a:lnTo>
                <a:lnTo>
                  <a:pt x="2686" y="915"/>
                </a:lnTo>
                <a:lnTo>
                  <a:pt x="2654" y="904"/>
                </a:lnTo>
                <a:lnTo>
                  <a:pt x="2622" y="893"/>
                </a:lnTo>
                <a:lnTo>
                  <a:pt x="2589" y="884"/>
                </a:lnTo>
                <a:lnTo>
                  <a:pt x="2556" y="874"/>
                </a:lnTo>
                <a:lnTo>
                  <a:pt x="2523" y="867"/>
                </a:lnTo>
                <a:lnTo>
                  <a:pt x="2489" y="859"/>
                </a:lnTo>
                <a:lnTo>
                  <a:pt x="2455" y="853"/>
                </a:lnTo>
                <a:lnTo>
                  <a:pt x="2421" y="846"/>
                </a:lnTo>
                <a:lnTo>
                  <a:pt x="2387" y="842"/>
                </a:lnTo>
                <a:lnTo>
                  <a:pt x="2352" y="838"/>
                </a:lnTo>
                <a:lnTo>
                  <a:pt x="2318" y="835"/>
                </a:lnTo>
                <a:lnTo>
                  <a:pt x="2283" y="833"/>
                </a:lnTo>
                <a:lnTo>
                  <a:pt x="2246" y="832"/>
                </a:lnTo>
                <a:lnTo>
                  <a:pt x="2211" y="831"/>
                </a:lnTo>
                <a:lnTo>
                  <a:pt x="2175" y="832"/>
                </a:lnTo>
                <a:lnTo>
                  <a:pt x="2140" y="833"/>
                </a:lnTo>
                <a:lnTo>
                  <a:pt x="2105" y="835"/>
                </a:lnTo>
                <a:lnTo>
                  <a:pt x="2070" y="838"/>
                </a:lnTo>
                <a:lnTo>
                  <a:pt x="2035" y="842"/>
                </a:lnTo>
                <a:lnTo>
                  <a:pt x="2001" y="846"/>
                </a:lnTo>
                <a:lnTo>
                  <a:pt x="1966" y="853"/>
                </a:lnTo>
                <a:lnTo>
                  <a:pt x="1932" y="859"/>
                </a:lnTo>
                <a:lnTo>
                  <a:pt x="1899" y="867"/>
                </a:lnTo>
                <a:lnTo>
                  <a:pt x="1865" y="874"/>
                </a:lnTo>
                <a:lnTo>
                  <a:pt x="1832" y="884"/>
                </a:lnTo>
                <a:lnTo>
                  <a:pt x="1800" y="893"/>
                </a:lnTo>
                <a:lnTo>
                  <a:pt x="1769" y="904"/>
                </a:lnTo>
                <a:lnTo>
                  <a:pt x="1737" y="915"/>
                </a:lnTo>
                <a:lnTo>
                  <a:pt x="1705" y="926"/>
                </a:lnTo>
                <a:lnTo>
                  <a:pt x="1674" y="939"/>
                </a:lnTo>
                <a:lnTo>
                  <a:pt x="1643" y="953"/>
                </a:lnTo>
                <a:lnTo>
                  <a:pt x="1612" y="967"/>
                </a:lnTo>
                <a:lnTo>
                  <a:pt x="1582" y="982"/>
                </a:lnTo>
                <a:lnTo>
                  <a:pt x="1552" y="998"/>
                </a:lnTo>
                <a:lnTo>
                  <a:pt x="1524" y="1014"/>
                </a:lnTo>
                <a:lnTo>
                  <a:pt x="1495" y="1031"/>
                </a:lnTo>
                <a:lnTo>
                  <a:pt x="1466" y="1049"/>
                </a:lnTo>
                <a:lnTo>
                  <a:pt x="1439" y="1067"/>
                </a:lnTo>
                <a:lnTo>
                  <a:pt x="1411" y="1086"/>
                </a:lnTo>
                <a:lnTo>
                  <a:pt x="1384" y="1105"/>
                </a:lnTo>
                <a:lnTo>
                  <a:pt x="1359" y="1125"/>
                </a:lnTo>
                <a:lnTo>
                  <a:pt x="1332" y="1147"/>
                </a:lnTo>
                <a:lnTo>
                  <a:pt x="1307" y="1168"/>
                </a:lnTo>
                <a:lnTo>
                  <a:pt x="1282" y="1189"/>
                </a:lnTo>
                <a:lnTo>
                  <a:pt x="1258" y="1213"/>
                </a:lnTo>
                <a:lnTo>
                  <a:pt x="1234" y="1235"/>
                </a:lnTo>
                <a:lnTo>
                  <a:pt x="1211" y="1259"/>
                </a:lnTo>
                <a:lnTo>
                  <a:pt x="1189" y="1283"/>
                </a:lnTo>
                <a:lnTo>
                  <a:pt x="1167" y="1308"/>
                </a:lnTo>
                <a:lnTo>
                  <a:pt x="1145" y="1334"/>
                </a:lnTo>
                <a:lnTo>
                  <a:pt x="1125" y="1359"/>
                </a:lnTo>
                <a:lnTo>
                  <a:pt x="1104" y="1386"/>
                </a:lnTo>
                <a:lnTo>
                  <a:pt x="1084" y="1413"/>
                </a:lnTo>
                <a:lnTo>
                  <a:pt x="1066" y="1439"/>
                </a:lnTo>
                <a:lnTo>
                  <a:pt x="1048" y="1468"/>
                </a:lnTo>
                <a:lnTo>
                  <a:pt x="1030" y="1496"/>
                </a:lnTo>
                <a:lnTo>
                  <a:pt x="1013" y="1524"/>
                </a:lnTo>
                <a:lnTo>
                  <a:pt x="997" y="1553"/>
                </a:lnTo>
                <a:lnTo>
                  <a:pt x="981" y="1583"/>
                </a:lnTo>
                <a:lnTo>
                  <a:pt x="966" y="1613"/>
                </a:lnTo>
                <a:lnTo>
                  <a:pt x="952" y="1644"/>
                </a:lnTo>
                <a:lnTo>
                  <a:pt x="938" y="1675"/>
                </a:lnTo>
                <a:lnTo>
                  <a:pt x="926" y="1705"/>
                </a:lnTo>
                <a:lnTo>
                  <a:pt x="914" y="1737"/>
                </a:lnTo>
                <a:lnTo>
                  <a:pt x="902" y="1769"/>
                </a:lnTo>
                <a:lnTo>
                  <a:pt x="892" y="1801"/>
                </a:lnTo>
                <a:lnTo>
                  <a:pt x="882" y="1834"/>
                </a:lnTo>
                <a:lnTo>
                  <a:pt x="874" y="1867"/>
                </a:lnTo>
                <a:lnTo>
                  <a:pt x="865" y="1900"/>
                </a:lnTo>
                <a:lnTo>
                  <a:pt x="859" y="1933"/>
                </a:lnTo>
                <a:lnTo>
                  <a:pt x="851" y="1967"/>
                </a:lnTo>
                <a:lnTo>
                  <a:pt x="846" y="2001"/>
                </a:lnTo>
                <a:lnTo>
                  <a:pt x="842" y="2036"/>
                </a:lnTo>
                <a:lnTo>
                  <a:pt x="837" y="2070"/>
                </a:lnTo>
                <a:lnTo>
                  <a:pt x="834" y="2106"/>
                </a:lnTo>
                <a:lnTo>
                  <a:pt x="832" y="2141"/>
                </a:lnTo>
                <a:lnTo>
                  <a:pt x="831" y="2176"/>
                </a:lnTo>
                <a:lnTo>
                  <a:pt x="830" y="2212"/>
                </a:lnTo>
                <a:lnTo>
                  <a:pt x="831" y="2247"/>
                </a:lnTo>
                <a:lnTo>
                  <a:pt x="832" y="2283"/>
                </a:lnTo>
                <a:lnTo>
                  <a:pt x="834" y="2318"/>
                </a:lnTo>
                <a:lnTo>
                  <a:pt x="837" y="2354"/>
                </a:lnTo>
                <a:lnTo>
                  <a:pt x="842" y="2388"/>
                </a:lnTo>
                <a:lnTo>
                  <a:pt x="846" y="2423"/>
                </a:lnTo>
                <a:lnTo>
                  <a:pt x="851" y="2457"/>
                </a:lnTo>
                <a:lnTo>
                  <a:pt x="859" y="2491"/>
                </a:lnTo>
                <a:lnTo>
                  <a:pt x="865" y="2524"/>
                </a:lnTo>
                <a:lnTo>
                  <a:pt x="874" y="2557"/>
                </a:lnTo>
                <a:lnTo>
                  <a:pt x="882" y="2590"/>
                </a:lnTo>
                <a:lnTo>
                  <a:pt x="892" y="2623"/>
                </a:lnTo>
                <a:lnTo>
                  <a:pt x="902" y="2655"/>
                </a:lnTo>
                <a:lnTo>
                  <a:pt x="914" y="2687"/>
                </a:lnTo>
                <a:lnTo>
                  <a:pt x="926" y="2719"/>
                </a:lnTo>
                <a:lnTo>
                  <a:pt x="938" y="2750"/>
                </a:lnTo>
                <a:lnTo>
                  <a:pt x="952" y="2780"/>
                </a:lnTo>
                <a:lnTo>
                  <a:pt x="966" y="2811"/>
                </a:lnTo>
                <a:lnTo>
                  <a:pt x="981" y="2841"/>
                </a:lnTo>
                <a:lnTo>
                  <a:pt x="997" y="2871"/>
                </a:lnTo>
                <a:lnTo>
                  <a:pt x="1013" y="2900"/>
                </a:lnTo>
                <a:lnTo>
                  <a:pt x="1030" y="2928"/>
                </a:lnTo>
                <a:lnTo>
                  <a:pt x="1048" y="2956"/>
                </a:lnTo>
                <a:lnTo>
                  <a:pt x="1066" y="2985"/>
                </a:lnTo>
                <a:lnTo>
                  <a:pt x="1084" y="3011"/>
                </a:lnTo>
                <a:lnTo>
                  <a:pt x="1104" y="3038"/>
                </a:lnTo>
                <a:lnTo>
                  <a:pt x="1125" y="3065"/>
                </a:lnTo>
                <a:lnTo>
                  <a:pt x="1145" y="3090"/>
                </a:lnTo>
                <a:lnTo>
                  <a:pt x="1167" y="3116"/>
                </a:lnTo>
                <a:lnTo>
                  <a:pt x="1189" y="3141"/>
                </a:lnTo>
                <a:lnTo>
                  <a:pt x="1211" y="3165"/>
                </a:lnTo>
                <a:lnTo>
                  <a:pt x="1234" y="3189"/>
                </a:lnTo>
                <a:lnTo>
                  <a:pt x="1258" y="3211"/>
                </a:lnTo>
                <a:lnTo>
                  <a:pt x="1282" y="3235"/>
                </a:lnTo>
                <a:lnTo>
                  <a:pt x="1307" y="3256"/>
                </a:lnTo>
                <a:lnTo>
                  <a:pt x="1332" y="3277"/>
                </a:lnTo>
                <a:lnTo>
                  <a:pt x="1359" y="3299"/>
                </a:lnTo>
                <a:lnTo>
                  <a:pt x="1384" y="3319"/>
                </a:lnTo>
                <a:lnTo>
                  <a:pt x="1411" y="3338"/>
                </a:lnTo>
                <a:lnTo>
                  <a:pt x="1439" y="3357"/>
                </a:lnTo>
                <a:lnTo>
                  <a:pt x="1466" y="3375"/>
                </a:lnTo>
                <a:lnTo>
                  <a:pt x="1495" y="3393"/>
                </a:lnTo>
                <a:lnTo>
                  <a:pt x="1524" y="3410"/>
                </a:lnTo>
                <a:lnTo>
                  <a:pt x="1552" y="3426"/>
                </a:lnTo>
                <a:lnTo>
                  <a:pt x="1582" y="3442"/>
                </a:lnTo>
                <a:lnTo>
                  <a:pt x="1612" y="3457"/>
                </a:lnTo>
                <a:lnTo>
                  <a:pt x="1643" y="3471"/>
                </a:lnTo>
                <a:lnTo>
                  <a:pt x="1674" y="3485"/>
                </a:lnTo>
                <a:lnTo>
                  <a:pt x="1705" y="3498"/>
                </a:lnTo>
                <a:lnTo>
                  <a:pt x="1737" y="3509"/>
                </a:lnTo>
                <a:lnTo>
                  <a:pt x="1769" y="3520"/>
                </a:lnTo>
                <a:lnTo>
                  <a:pt x="1800" y="3531"/>
                </a:lnTo>
                <a:lnTo>
                  <a:pt x="1832" y="3540"/>
                </a:lnTo>
                <a:lnTo>
                  <a:pt x="1865" y="3550"/>
                </a:lnTo>
                <a:lnTo>
                  <a:pt x="1899" y="3557"/>
                </a:lnTo>
                <a:lnTo>
                  <a:pt x="1932" y="3565"/>
                </a:lnTo>
                <a:lnTo>
                  <a:pt x="1966" y="3571"/>
                </a:lnTo>
                <a:lnTo>
                  <a:pt x="2001" y="3578"/>
                </a:lnTo>
                <a:lnTo>
                  <a:pt x="2035" y="3582"/>
                </a:lnTo>
                <a:lnTo>
                  <a:pt x="2070" y="3586"/>
                </a:lnTo>
                <a:lnTo>
                  <a:pt x="2105" y="3589"/>
                </a:lnTo>
                <a:lnTo>
                  <a:pt x="2140" y="3591"/>
                </a:lnTo>
                <a:lnTo>
                  <a:pt x="2175" y="3592"/>
                </a:lnTo>
                <a:lnTo>
                  <a:pt x="2211" y="3594"/>
                </a:lnTo>
                <a:lnTo>
                  <a:pt x="2246" y="3592"/>
                </a:lnTo>
                <a:lnTo>
                  <a:pt x="2283" y="3591"/>
                </a:lnTo>
                <a:lnTo>
                  <a:pt x="2318" y="3589"/>
                </a:lnTo>
                <a:lnTo>
                  <a:pt x="2352" y="3586"/>
                </a:lnTo>
                <a:lnTo>
                  <a:pt x="2387" y="3582"/>
                </a:lnTo>
                <a:lnTo>
                  <a:pt x="2421" y="3578"/>
                </a:lnTo>
                <a:lnTo>
                  <a:pt x="2455" y="3571"/>
                </a:lnTo>
                <a:lnTo>
                  <a:pt x="2489" y="3565"/>
                </a:lnTo>
                <a:lnTo>
                  <a:pt x="2523" y="3557"/>
                </a:lnTo>
                <a:lnTo>
                  <a:pt x="2556" y="3550"/>
                </a:lnTo>
                <a:lnTo>
                  <a:pt x="2589" y="3540"/>
                </a:lnTo>
                <a:lnTo>
                  <a:pt x="2622" y="3531"/>
                </a:lnTo>
                <a:lnTo>
                  <a:pt x="2654" y="3520"/>
                </a:lnTo>
                <a:lnTo>
                  <a:pt x="2686" y="3509"/>
                </a:lnTo>
                <a:lnTo>
                  <a:pt x="2718" y="3498"/>
                </a:lnTo>
                <a:lnTo>
                  <a:pt x="2749" y="3485"/>
                </a:lnTo>
                <a:lnTo>
                  <a:pt x="2780" y="3471"/>
                </a:lnTo>
                <a:lnTo>
                  <a:pt x="2809" y="3457"/>
                </a:lnTo>
                <a:lnTo>
                  <a:pt x="2840" y="3442"/>
                </a:lnTo>
                <a:lnTo>
                  <a:pt x="2869" y="3426"/>
                </a:lnTo>
                <a:lnTo>
                  <a:pt x="2899" y="3410"/>
                </a:lnTo>
                <a:lnTo>
                  <a:pt x="2927" y="3393"/>
                </a:lnTo>
                <a:lnTo>
                  <a:pt x="2955" y="3375"/>
                </a:lnTo>
                <a:lnTo>
                  <a:pt x="2983" y="3357"/>
                </a:lnTo>
                <a:lnTo>
                  <a:pt x="3011" y="3338"/>
                </a:lnTo>
                <a:lnTo>
                  <a:pt x="3037" y="3319"/>
                </a:lnTo>
                <a:lnTo>
                  <a:pt x="3064" y="3299"/>
                </a:lnTo>
                <a:lnTo>
                  <a:pt x="3089" y="3277"/>
                </a:lnTo>
                <a:lnTo>
                  <a:pt x="3115" y="3256"/>
                </a:lnTo>
                <a:lnTo>
                  <a:pt x="3139" y="3235"/>
                </a:lnTo>
                <a:lnTo>
                  <a:pt x="3164" y="3211"/>
                </a:lnTo>
                <a:lnTo>
                  <a:pt x="3187" y="3189"/>
                </a:lnTo>
                <a:lnTo>
                  <a:pt x="3211" y="3165"/>
                </a:lnTo>
                <a:lnTo>
                  <a:pt x="3233" y="3141"/>
                </a:lnTo>
                <a:lnTo>
                  <a:pt x="3255" y="3116"/>
                </a:lnTo>
                <a:lnTo>
                  <a:pt x="3277" y="3090"/>
                </a:lnTo>
                <a:lnTo>
                  <a:pt x="3298" y="3065"/>
                </a:lnTo>
                <a:lnTo>
                  <a:pt x="3318" y="3038"/>
                </a:lnTo>
                <a:lnTo>
                  <a:pt x="3337" y="3011"/>
                </a:lnTo>
                <a:lnTo>
                  <a:pt x="3356" y="2985"/>
                </a:lnTo>
                <a:lnTo>
                  <a:pt x="3374" y="2956"/>
                </a:lnTo>
                <a:lnTo>
                  <a:pt x="3393" y="2928"/>
                </a:lnTo>
                <a:lnTo>
                  <a:pt x="3409" y="2900"/>
                </a:lnTo>
                <a:lnTo>
                  <a:pt x="3426" y="2871"/>
                </a:lnTo>
                <a:lnTo>
                  <a:pt x="3440" y="2841"/>
                </a:lnTo>
                <a:lnTo>
                  <a:pt x="3455" y="2811"/>
                </a:lnTo>
                <a:lnTo>
                  <a:pt x="3470" y="2780"/>
                </a:lnTo>
                <a:lnTo>
                  <a:pt x="3483" y="2750"/>
                </a:lnTo>
                <a:lnTo>
                  <a:pt x="3496" y="2719"/>
                </a:lnTo>
                <a:lnTo>
                  <a:pt x="3509" y="2687"/>
                </a:lnTo>
                <a:lnTo>
                  <a:pt x="3519" y="2655"/>
                </a:lnTo>
                <a:lnTo>
                  <a:pt x="3530" y="2623"/>
                </a:lnTo>
                <a:lnTo>
                  <a:pt x="3539" y="2590"/>
                </a:lnTo>
                <a:lnTo>
                  <a:pt x="3549" y="2557"/>
                </a:lnTo>
                <a:lnTo>
                  <a:pt x="3556" y="2524"/>
                </a:lnTo>
                <a:lnTo>
                  <a:pt x="3564" y="2491"/>
                </a:lnTo>
                <a:lnTo>
                  <a:pt x="3570" y="2457"/>
                </a:lnTo>
                <a:lnTo>
                  <a:pt x="3576" y="2423"/>
                </a:lnTo>
                <a:lnTo>
                  <a:pt x="3581" y="2388"/>
                </a:lnTo>
                <a:lnTo>
                  <a:pt x="3585" y="2354"/>
                </a:lnTo>
                <a:lnTo>
                  <a:pt x="3588" y="2318"/>
                </a:lnTo>
                <a:lnTo>
                  <a:pt x="3591" y="2283"/>
                </a:lnTo>
                <a:lnTo>
                  <a:pt x="3592" y="2247"/>
                </a:lnTo>
                <a:lnTo>
                  <a:pt x="3592" y="2212"/>
                </a:lnTo>
                <a:lnTo>
                  <a:pt x="3592" y="2176"/>
                </a:lnTo>
                <a:lnTo>
                  <a:pt x="3591" y="2141"/>
                </a:lnTo>
                <a:lnTo>
                  <a:pt x="3588" y="2106"/>
                </a:lnTo>
                <a:lnTo>
                  <a:pt x="3585" y="2070"/>
                </a:lnTo>
                <a:lnTo>
                  <a:pt x="3581" y="2036"/>
                </a:lnTo>
                <a:lnTo>
                  <a:pt x="3576" y="2001"/>
                </a:lnTo>
                <a:lnTo>
                  <a:pt x="3570" y="1967"/>
                </a:lnTo>
                <a:lnTo>
                  <a:pt x="3564" y="1933"/>
                </a:lnTo>
                <a:lnTo>
                  <a:pt x="3556" y="1900"/>
                </a:lnTo>
                <a:lnTo>
                  <a:pt x="3549" y="1867"/>
                </a:lnTo>
                <a:lnTo>
                  <a:pt x="3539" y="1834"/>
                </a:lnTo>
                <a:lnTo>
                  <a:pt x="3530" y="1801"/>
                </a:lnTo>
                <a:lnTo>
                  <a:pt x="3519" y="1769"/>
                </a:lnTo>
                <a:lnTo>
                  <a:pt x="3509" y="1737"/>
                </a:lnTo>
                <a:lnTo>
                  <a:pt x="3496" y="1705"/>
                </a:lnTo>
                <a:lnTo>
                  <a:pt x="3483" y="1675"/>
                </a:lnTo>
                <a:lnTo>
                  <a:pt x="3470" y="1644"/>
                </a:lnTo>
                <a:lnTo>
                  <a:pt x="3455" y="1613"/>
                </a:lnTo>
                <a:lnTo>
                  <a:pt x="3440" y="1583"/>
                </a:lnTo>
                <a:lnTo>
                  <a:pt x="3426" y="1553"/>
                </a:lnTo>
                <a:lnTo>
                  <a:pt x="3409" y="1524"/>
                </a:lnTo>
                <a:lnTo>
                  <a:pt x="3393" y="1496"/>
                </a:lnTo>
                <a:lnTo>
                  <a:pt x="3374" y="1468"/>
                </a:lnTo>
                <a:lnTo>
                  <a:pt x="3356" y="1439"/>
                </a:lnTo>
                <a:lnTo>
                  <a:pt x="3337" y="1413"/>
                </a:lnTo>
                <a:lnTo>
                  <a:pt x="3318" y="1386"/>
                </a:lnTo>
                <a:lnTo>
                  <a:pt x="3298" y="1359"/>
                </a:lnTo>
                <a:lnTo>
                  <a:pt x="3277" y="1334"/>
                </a:lnTo>
                <a:lnTo>
                  <a:pt x="3255" y="1308"/>
                </a:lnTo>
                <a:lnTo>
                  <a:pt x="3233" y="1283"/>
                </a:lnTo>
                <a:lnTo>
                  <a:pt x="3211" y="1259"/>
                </a:lnTo>
                <a:lnTo>
                  <a:pt x="3187" y="123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68570" tIns="34286" rIns="68570" bIns="34286"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40" name="TextBox 15"/>
          <p:cNvSpPr txBox="1"/>
          <p:nvPr/>
        </p:nvSpPr>
        <p:spPr>
          <a:xfrm>
            <a:off x="5663756" y="3197044"/>
            <a:ext cx="1682497" cy="577073"/>
          </a:xfrm>
          <a:prstGeom prst="rect">
            <a:avLst/>
          </a:prstGeom>
          <a:noFill/>
        </p:spPr>
        <p:txBody>
          <a:bodyPr wrap="square" lIns="68570" tIns="34286" rIns="68570" bIns="34286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b="1" dirty="0" smtClean="0">
                <a:solidFill>
                  <a:schemeClr val="accent5">
                    <a:lumMod val="75000"/>
                  </a:schemeClr>
                </a:solidFill>
                <a:latin typeface="+mn-ea"/>
              </a:rPr>
              <a:t>网络招聘</a:t>
            </a:r>
            <a:r>
              <a:rPr lang="zh-CN" altLang="en-US" sz="1100" b="1" dirty="0" smtClean="0">
                <a:solidFill>
                  <a:schemeClr val="accent5">
                    <a:lumMod val="75000"/>
                  </a:schemeClr>
                </a:solidFill>
                <a:latin typeface="+mn-ea"/>
              </a:rPr>
              <a:t>会</a:t>
            </a:r>
            <a:endParaRPr lang="en-US" altLang="zh-CN" sz="1100" b="1" dirty="0" smtClean="0">
              <a:solidFill>
                <a:schemeClr val="accent5">
                  <a:lumMod val="75000"/>
                </a:schemeClr>
              </a:solidFill>
              <a:latin typeface="+mn-ea"/>
            </a:endParaRPr>
          </a:p>
          <a:p>
            <a:pPr algn="ctr">
              <a:lnSpc>
                <a:spcPct val="150000"/>
              </a:lnSpc>
            </a:pPr>
            <a:endParaRPr lang="en-US" altLang="zh-CN" sz="1100" b="1" dirty="0" smtClean="0">
              <a:solidFill>
                <a:schemeClr val="accent5">
                  <a:lumMod val="75000"/>
                </a:schemeClr>
              </a:solidFill>
              <a:latin typeface="+mn-ea"/>
            </a:endParaRPr>
          </a:p>
        </p:txBody>
      </p:sp>
      <p:sp>
        <p:nvSpPr>
          <p:cNvPr id="41" name="圆角矩形 10"/>
          <p:cNvSpPr/>
          <p:nvPr/>
        </p:nvSpPr>
        <p:spPr>
          <a:xfrm>
            <a:off x="7504539" y="2742012"/>
            <a:ext cx="1210865" cy="258366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anchor="ctr"/>
          <a:lstStyle/>
          <a:p>
            <a:pPr lvl="0" algn="ctr">
              <a:lnSpc>
                <a:spcPct val="120000"/>
              </a:lnSpc>
              <a:defRPr sz="1800">
                <a:solidFill>
                  <a:srgbClr val="000000"/>
                </a:solidFill>
              </a:defRPr>
            </a:pPr>
            <a:r>
              <a:rPr lang="zh-CN" altLang="en-US" sz="1600" b="1" dirty="0" smtClean="0">
                <a:solidFill>
                  <a:schemeClr val="bg1">
                    <a:lumMod val="95000"/>
                  </a:schemeClr>
                </a:solidFill>
                <a:sym typeface="Arial" panose="020B0604020202020204" pitchFamily="34" charset="0"/>
              </a:rPr>
              <a:t>云就业</a:t>
            </a:r>
            <a:endParaRPr lang="zh-CN" altLang="en-US" sz="16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Sev01"/>
          <p:cNvSpPr>
            <a:spLocks noChangeAspect="1"/>
          </p:cNvSpPr>
          <p:nvPr/>
        </p:nvSpPr>
        <p:spPr>
          <a:xfrm>
            <a:off x="7917686" y="1659734"/>
            <a:ext cx="389334" cy="390525"/>
          </a:xfrm>
          <a:prstGeom prst="ellipse">
            <a:avLst/>
          </a:pr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anchor="ctr"/>
          <a:lstStyle/>
          <a:p>
            <a:pPr algn="ctr">
              <a:defRPr/>
            </a:pPr>
            <a:endParaRPr lang="en-US" sz="3000" dirty="0">
              <a:solidFill>
                <a:schemeClr val="bg1"/>
              </a:solidFill>
              <a:latin typeface="FontAwesome" pitchFamily="2" charset="0"/>
            </a:endParaRPr>
          </a:p>
        </p:txBody>
      </p:sp>
      <p:sp>
        <p:nvSpPr>
          <p:cNvPr id="43" name="Freeform 62"/>
          <p:cNvSpPr>
            <a:spLocks noEditPoints="1"/>
          </p:cNvSpPr>
          <p:nvPr/>
        </p:nvSpPr>
        <p:spPr bwMode="auto">
          <a:xfrm>
            <a:off x="8002219" y="1744269"/>
            <a:ext cx="220266" cy="221456"/>
          </a:xfrm>
          <a:custGeom>
            <a:avLst/>
            <a:gdLst>
              <a:gd name="T0" fmla="*/ 58 w 58"/>
              <a:gd name="T1" fmla="*/ 33 h 58"/>
              <a:gd name="T2" fmla="*/ 57 w 58"/>
              <a:gd name="T3" fmla="*/ 34 h 58"/>
              <a:gd name="T4" fmla="*/ 50 w 58"/>
              <a:gd name="T5" fmla="*/ 35 h 58"/>
              <a:gd name="T6" fmla="*/ 49 w 58"/>
              <a:gd name="T7" fmla="*/ 39 h 58"/>
              <a:gd name="T8" fmla="*/ 53 w 58"/>
              <a:gd name="T9" fmla="*/ 44 h 58"/>
              <a:gd name="T10" fmla="*/ 53 w 58"/>
              <a:gd name="T11" fmla="*/ 45 h 58"/>
              <a:gd name="T12" fmla="*/ 53 w 58"/>
              <a:gd name="T13" fmla="*/ 46 h 58"/>
              <a:gd name="T14" fmla="*/ 45 w 58"/>
              <a:gd name="T15" fmla="*/ 53 h 58"/>
              <a:gd name="T16" fmla="*/ 44 w 58"/>
              <a:gd name="T17" fmla="*/ 52 h 58"/>
              <a:gd name="T18" fmla="*/ 39 w 58"/>
              <a:gd name="T19" fmla="*/ 48 h 58"/>
              <a:gd name="T20" fmla="*/ 36 w 58"/>
              <a:gd name="T21" fmla="*/ 50 h 58"/>
              <a:gd name="T22" fmla="*/ 34 w 58"/>
              <a:gd name="T23" fmla="*/ 57 h 58"/>
              <a:gd name="T24" fmla="*/ 33 w 58"/>
              <a:gd name="T25" fmla="*/ 58 h 58"/>
              <a:gd name="T26" fmla="*/ 25 w 58"/>
              <a:gd name="T27" fmla="*/ 58 h 58"/>
              <a:gd name="T28" fmla="*/ 23 w 58"/>
              <a:gd name="T29" fmla="*/ 57 h 58"/>
              <a:gd name="T30" fmla="*/ 22 w 58"/>
              <a:gd name="T31" fmla="*/ 50 h 58"/>
              <a:gd name="T32" fmla="*/ 19 w 58"/>
              <a:gd name="T33" fmla="*/ 48 h 58"/>
              <a:gd name="T34" fmla="*/ 14 w 58"/>
              <a:gd name="T35" fmla="*/ 52 h 58"/>
              <a:gd name="T36" fmla="*/ 13 w 58"/>
              <a:gd name="T37" fmla="*/ 53 h 58"/>
              <a:gd name="T38" fmla="*/ 12 w 58"/>
              <a:gd name="T39" fmla="*/ 52 h 58"/>
              <a:gd name="T40" fmla="*/ 5 w 58"/>
              <a:gd name="T41" fmla="*/ 46 h 58"/>
              <a:gd name="T42" fmla="*/ 5 w 58"/>
              <a:gd name="T43" fmla="*/ 45 h 58"/>
              <a:gd name="T44" fmla="*/ 5 w 58"/>
              <a:gd name="T45" fmla="*/ 44 h 58"/>
              <a:gd name="T46" fmla="*/ 9 w 58"/>
              <a:gd name="T47" fmla="*/ 39 h 58"/>
              <a:gd name="T48" fmla="*/ 8 w 58"/>
              <a:gd name="T49" fmla="*/ 35 h 58"/>
              <a:gd name="T50" fmla="*/ 1 w 58"/>
              <a:gd name="T51" fmla="*/ 34 h 58"/>
              <a:gd name="T52" fmla="*/ 0 w 58"/>
              <a:gd name="T53" fmla="*/ 33 h 58"/>
              <a:gd name="T54" fmla="*/ 0 w 58"/>
              <a:gd name="T55" fmla="*/ 24 h 58"/>
              <a:gd name="T56" fmla="*/ 1 w 58"/>
              <a:gd name="T57" fmla="*/ 23 h 58"/>
              <a:gd name="T58" fmla="*/ 8 w 58"/>
              <a:gd name="T59" fmla="*/ 22 h 58"/>
              <a:gd name="T60" fmla="*/ 9 w 58"/>
              <a:gd name="T61" fmla="*/ 18 h 58"/>
              <a:gd name="T62" fmla="*/ 5 w 58"/>
              <a:gd name="T63" fmla="*/ 13 h 58"/>
              <a:gd name="T64" fmla="*/ 5 w 58"/>
              <a:gd name="T65" fmla="*/ 12 h 58"/>
              <a:gd name="T66" fmla="*/ 5 w 58"/>
              <a:gd name="T67" fmla="*/ 11 h 58"/>
              <a:gd name="T68" fmla="*/ 13 w 58"/>
              <a:gd name="T69" fmla="*/ 5 h 58"/>
              <a:gd name="T70" fmla="*/ 14 w 58"/>
              <a:gd name="T71" fmla="*/ 5 h 58"/>
              <a:gd name="T72" fmla="*/ 19 w 58"/>
              <a:gd name="T73" fmla="*/ 9 h 58"/>
              <a:gd name="T74" fmla="*/ 22 w 58"/>
              <a:gd name="T75" fmla="*/ 8 h 58"/>
              <a:gd name="T76" fmla="*/ 23 w 58"/>
              <a:gd name="T77" fmla="*/ 1 h 58"/>
              <a:gd name="T78" fmla="*/ 25 w 58"/>
              <a:gd name="T79" fmla="*/ 0 h 58"/>
              <a:gd name="T80" fmla="*/ 33 w 58"/>
              <a:gd name="T81" fmla="*/ 0 h 58"/>
              <a:gd name="T82" fmla="*/ 34 w 58"/>
              <a:gd name="T83" fmla="*/ 1 h 58"/>
              <a:gd name="T84" fmla="*/ 36 w 58"/>
              <a:gd name="T85" fmla="*/ 8 h 58"/>
              <a:gd name="T86" fmla="*/ 39 w 58"/>
              <a:gd name="T87" fmla="*/ 9 h 58"/>
              <a:gd name="T88" fmla="*/ 44 w 58"/>
              <a:gd name="T89" fmla="*/ 5 h 58"/>
              <a:gd name="T90" fmla="*/ 45 w 58"/>
              <a:gd name="T91" fmla="*/ 5 h 58"/>
              <a:gd name="T92" fmla="*/ 46 w 58"/>
              <a:gd name="T93" fmla="*/ 5 h 58"/>
              <a:gd name="T94" fmla="*/ 52 w 58"/>
              <a:gd name="T95" fmla="*/ 12 h 58"/>
              <a:gd name="T96" fmla="*/ 53 w 58"/>
              <a:gd name="T97" fmla="*/ 12 h 58"/>
              <a:gd name="T98" fmla="*/ 52 w 58"/>
              <a:gd name="T99" fmla="*/ 13 h 58"/>
              <a:gd name="T100" fmla="*/ 48 w 58"/>
              <a:gd name="T101" fmla="*/ 18 h 58"/>
              <a:gd name="T102" fmla="*/ 50 w 58"/>
              <a:gd name="T103" fmla="*/ 22 h 58"/>
              <a:gd name="T104" fmla="*/ 57 w 58"/>
              <a:gd name="T105" fmla="*/ 23 h 58"/>
              <a:gd name="T106" fmla="*/ 58 w 58"/>
              <a:gd name="T107" fmla="*/ 25 h 58"/>
              <a:gd name="T108" fmla="*/ 58 w 58"/>
              <a:gd name="T109" fmla="*/ 33 h 58"/>
              <a:gd name="T110" fmla="*/ 29 w 58"/>
              <a:gd name="T111" fmla="*/ 19 h 58"/>
              <a:gd name="T112" fmla="*/ 19 w 58"/>
              <a:gd name="T113" fmla="*/ 29 h 58"/>
              <a:gd name="T114" fmla="*/ 29 w 58"/>
              <a:gd name="T115" fmla="*/ 38 h 58"/>
              <a:gd name="T116" fmla="*/ 39 w 58"/>
              <a:gd name="T117" fmla="*/ 29 h 58"/>
              <a:gd name="T118" fmla="*/ 29 w 58"/>
              <a:gd name="T119" fmla="*/ 19 h 58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58" h="58">
                <a:moveTo>
                  <a:pt x="58" y="33"/>
                </a:moveTo>
                <a:cubicBezTo>
                  <a:pt x="58" y="34"/>
                  <a:pt x="58" y="34"/>
                  <a:pt x="57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7"/>
                  <a:pt x="49" y="38"/>
                  <a:pt x="49" y="39"/>
                </a:cubicBezTo>
                <a:cubicBezTo>
                  <a:pt x="50" y="41"/>
                  <a:pt x="51" y="42"/>
                  <a:pt x="53" y="44"/>
                </a:cubicBezTo>
                <a:cubicBezTo>
                  <a:pt x="53" y="44"/>
                  <a:pt x="53" y="45"/>
                  <a:pt x="53" y="45"/>
                </a:cubicBezTo>
                <a:cubicBezTo>
                  <a:pt x="53" y="45"/>
                  <a:pt x="53" y="46"/>
                  <a:pt x="53" y="46"/>
                </a:cubicBezTo>
                <a:cubicBezTo>
                  <a:pt x="52" y="47"/>
                  <a:pt x="47" y="53"/>
                  <a:pt x="45" y="53"/>
                </a:cubicBezTo>
                <a:cubicBezTo>
                  <a:pt x="45" y="53"/>
                  <a:pt x="45" y="53"/>
                  <a:pt x="44" y="52"/>
                </a:cubicBezTo>
                <a:cubicBezTo>
                  <a:pt x="39" y="48"/>
                  <a:pt x="39" y="48"/>
                  <a:pt x="39" y="48"/>
                </a:cubicBezTo>
                <a:cubicBezTo>
                  <a:pt x="38" y="49"/>
                  <a:pt x="37" y="49"/>
                  <a:pt x="36" y="50"/>
                </a:cubicBezTo>
                <a:cubicBezTo>
                  <a:pt x="35" y="52"/>
                  <a:pt x="35" y="55"/>
                  <a:pt x="34" y="57"/>
                </a:cubicBezTo>
                <a:cubicBezTo>
                  <a:pt x="34" y="57"/>
                  <a:pt x="34" y="58"/>
                  <a:pt x="33" y="58"/>
                </a:cubicBezTo>
                <a:cubicBezTo>
                  <a:pt x="25" y="58"/>
                  <a:pt x="25" y="58"/>
                  <a:pt x="25" y="58"/>
                </a:cubicBezTo>
                <a:cubicBezTo>
                  <a:pt x="24" y="58"/>
                  <a:pt x="23" y="57"/>
                  <a:pt x="23" y="57"/>
                </a:cubicBezTo>
                <a:cubicBezTo>
                  <a:pt x="22" y="50"/>
                  <a:pt x="22" y="50"/>
                  <a:pt x="22" y="50"/>
                </a:cubicBezTo>
                <a:cubicBezTo>
                  <a:pt x="21" y="49"/>
                  <a:pt x="20" y="49"/>
                  <a:pt x="19" y="48"/>
                </a:cubicBezTo>
                <a:cubicBezTo>
                  <a:pt x="14" y="52"/>
                  <a:pt x="14" y="52"/>
                  <a:pt x="14" y="52"/>
                </a:cubicBezTo>
                <a:cubicBezTo>
                  <a:pt x="13" y="53"/>
                  <a:pt x="13" y="53"/>
                  <a:pt x="13" y="53"/>
                </a:cubicBezTo>
                <a:cubicBezTo>
                  <a:pt x="12" y="53"/>
                  <a:pt x="12" y="53"/>
                  <a:pt x="12" y="52"/>
                </a:cubicBezTo>
                <a:cubicBezTo>
                  <a:pt x="10" y="50"/>
                  <a:pt x="7" y="48"/>
                  <a:pt x="5" y="46"/>
                </a:cubicBezTo>
                <a:cubicBezTo>
                  <a:pt x="5" y="46"/>
                  <a:pt x="5" y="45"/>
                  <a:pt x="5" y="45"/>
                </a:cubicBezTo>
                <a:cubicBezTo>
                  <a:pt x="5" y="45"/>
                  <a:pt x="5" y="44"/>
                  <a:pt x="5" y="44"/>
                </a:cubicBezTo>
                <a:cubicBezTo>
                  <a:pt x="7" y="42"/>
                  <a:pt x="8" y="41"/>
                  <a:pt x="9" y="39"/>
                </a:cubicBezTo>
                <a:cubicBezTo>
                  <a:pt x="9" y="38"/>
                  <a:pt x="8" y="37"/>
                  <a:pt x="8" y="35"/>
                </a:cubicBezTo>
                <a:cubicBezTo>
                  <a:pt x="1" y="34"/>
                  <a:pt x="1" y="34"/>
                  <a:pt x="1" y="34"/>
                </a:cubicBezTo>
                <a:cubicBezTo>
                  <a:pt x="0" y="34"/>
                  <a:pt x="0" y="33"/>
                  <a:pt x="0" y="33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1" y="23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21"/>
                  <a:pt x="9" y="20"/>
                  <a:pt x="9" y="18"/>
                </a:cubicBezTo>
                <a:cubicBezTo>
                  <a:pt x="8" y="17"/>
                  <a:pt x="7" y="15"/>
                  <a:pt x="5" y="13"/>
                </a:cubicBezTo>
                <a:cubicBezTo>
                  <a:pt x="5" y="13"/>
                  <a:pt x="5" y="13"/>
                  <a:pt x="5" y="12"/>
                </a:cubicBezTo>
                <a:cubicBezTo>
                  <a:pt x="5" y="12"/>
                  <a:pt x="5" y="12"/>
                  <a:pt x="5" y="11"/>
                </a:cubicBezTo>
                <a:cubicBezTo>
                  <a:pt x="6" y="10"/>
                  <a:pt x="11" y="5"/>
                  <a:pt x="13" y="5"/>
                </a:cubicBezTo>
                <a:cubicBezTo>
                  <a:pt x="13" y="5"/>
                  <a:pt x="13" y="5"/>
                  <a:pt x="14" y="5"/>
                </a:cubicBezTo>
                <a:cubicBezTo>
                  <a:pt x="19" y="9"/>
                  <a:pt x="19" y="9"/>
                  <a:pt x="19" y="9"/>
                </a:cubicBezTo>
                <a:cubicBezTo>
                  <a:pt x="20" y="9"/>
                  <a:pt x="21" y="8"/>
                  <a:pt x="22" y="8"/>
                </a:cubicBezTo>
                <a:cubicBezTo>
                  <a:pt x="22" y="5"/>
                  <a:pt x="23" y="3"/>
                  <a:pt x="23" y="1"/>
                </a:cubicBezTo>
                <a:cubicBezTo>
                  <a:pt x="23" y="0"/>
                  <a:pt x="24" y="0"/>
                  <a:pt x="25" y="0"/>
                </a:cubicBezTo>
                <a:cubicBezTo>
                  <a:pt x="33" y="0"/>
                  <a:pt x="33" y="0"/>
                  <a:pt x="33" y="0"/>
                </a:cubicBezTo>
                <a:cubicBezTo>
                  <a:pt x="34" y="0"/>
                  <a:pt x="34" y="0"/>
                  <a:pt x="34" y="1"/>
                </a:cubicBezTo>
                <a:cubicBezTo>
                  <a:pt x="36" y="8"/>
                  <a:pt x="36" y="8"/>
                  <a:pt x="36" y="8"/>
                </a:cubicBezTo>
                <a:cubicBezTo>
                  <a:pt x="37" y="8"/>
                  <a:pt x="38" y="9"/>
                  <a:pt x="39" y="9"/>
                </a:cubicBezTo>
                <a:cubicBezTo>
                  <a:pt x="44" y="5"/>
                  <a:pt x="44" y="5"/>
                  <a:pt x="44" y="5"/>
                </a:cubicBezTo>
                <a:cubicBezTo>
                  <a:pt x="45" y="5"/>
                  <a:pt x="45" y="5"/>
                  <a:pt x="45" y="5"/>
                </a:cubicBezTo>
                <a:cubicBezTo>
                  <a:pt x="46" y="5"/>
                  <a:pt x="46" y="5"/>
                  <a:pt x="46" y="5"/>
                </a:cubicBezTo>
                <a:cubicBezTo>
                  <a:pt x="48" y="7"/>
                  <a:pt x="51" y="9"/>
                  <a:pt x="52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3"/>
                  <a:pt x="53" y="13"/>
                  <a:pt x="52" y="13"/>
                </a:cubicBezTo>
                <a:cubicBezTo>
                  <a:pt x="51" y="15"/>
                  <a:pt x="50" y="17"/>
                  <a:pt x="48" y="18"/>
                </a:cubicBezTo>
                <a:cubicBezTo>
                  <a:pt x="49" y="20"/>
                  <a:pt x="50" y="21"/>
                  <a:pt x="50" y="22"/>
                </a:cubicBezTo>
                <a:cubicBezTo>
                  <a:pt x="57" y="23"/>
                  <a:pt x="57" y="23"/>
                  <a:pt x="57" y="23"/>
                </a:cubicBezTo>
                <a:cubicBezTo>
                  <a:pt x="58" y="23"/>
                  <a:pt x="58" y="24"/>
                  <a:pt x="58" y="25"/>
                </a:cubicBezTo>
                <a:lnTo>
                  <a:pt x="58" y="33"/>
                </a:lnTo>
                <a:close/>
                <a:moveTo>
                  <a:pt x="29" y="19"/>
                </a:moveTo>
                <a:cubicBezTo>
                  <a:pt x="24" y="19"/>
                  <a:pt x="19" y="23"/>
                  <a:pt x="19" y="29"/>
                </a:cubicBezTo>
                <a:cubicBezTo>
                  <a:pt x="19" y="34"/>
                  <a:pt x="24" y="38"/>
                  <a:pt x="29" y="38"/>
                </a:cubicBezTo>
                <a:cubicBezTo>
                  <a:pt x="34" y="38"/>
                  <a:pt x="39" y="34"/>
                  <a:pt x="39" y="29"/>
                </a:cubicBezTo>
                <a:cubicBezTo>
                  <a:pt x="39" y="23"/>
                  <a:pt x="34" y="19"/>
                  <a:pt x="29" y="1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68570" tIns="34286" rIns="68570" bIns="34286"/>
          <a:lstStyle/>
          <a:p>
            <a:endParaRPr lang="zh-CN" altLang="en-US"/>
          </a:p>
        </p:txBody>
      </p:sp>
      <p:cxnSp>
        <p:nvCxnSpPr>
          <p:cNvPr id="47" name="Straight Connector 32"/>
          <p:cNvCxnSpPr/>
          <p:nvPr/>
        </p:nvCxnSpPr>
        <p:spPr>
          <a:xfrm flipV="1">
            <a:off x="8122566" y="2214560"/>
            <a:ext cx="0" cy="451247"/>
          </a:xfrm>
          <a:prstGeom prst="line">
            <a:avLst/>
          </a:prstGeom>
          <a:ln w="19050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15"/>
          <p:cNvSpPr txBox="1"/>
          <p:nvPr/>
        </p:nvSpPr>
        <p:spPr>
          <a:xfrm>
            <a:off x="7429520" y="3205169"/>
            <a:ext cx="1468183" cy="577073"/>
          </a:xfrm>
          <a:prstGeom prst="rect">
            <a:avLst/>
          </a:prstGeom>
          <a:noFill/>
        </p:spPr>
        <p:txBody>
          <a:bodyPr wrap="square" lIns="68570" tIns="34286" rIns="68570" bIns="34286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b="1" dirty="0" smtClean="0">
                <a:solidFill>
                  <a:schemeClr val="accent5">
                    <a:lumMod val="75000"/>
                  </a:schemeClr>
                </a:solidFill>
                <a:latin typeface="+mn-ea"/>
              </a:rPr>
              <a:t>在线就业活动</a:t>
            </a:r>
            <a:endParaRPr lang="en-US" altLang="zh-CN" sz="1100" b="1" dirty="0" smtClean="0">
              <a:solidFill>
                <a:schemeClr val="accent5">
                  <a:lumMod val="75000"/>
                </a:schemeClr>
              </a:solidFill>
              <a:latin typeface="+mn-ea"/>
            </a:endParaRPr>
          </a:p>
          <a:p>
            <a:pPr algn="ctr">
              <a:lnSpc>
                <a:spcPct val="150000"/>
              </a:lnSpc>
            </a:pPr>
            <a:endParaRPr lang="en-US" altLang="zh-CN" sz="1100" b="1" dirty="0" smtClean="0">
              <a:solidFill>
                <a:schemeClr val="accent5">
                  <a:lumMod val="75000"/>
                </a:schemeClr>
              </a:solidFill>
              <a:latin typeface="+mn-ea"/>
            </a:endParaRPr>
          </a:p>
        </p:txBody>
      </p:sp>
    </p:spTree>
  </p:cSld>
  <p:clrMapOvr>
    <a:masterClrMapping/>
  </p:clrMapOvr>
  <p:transition advTm="10000">
    <p:comb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val 6"/>
          <p:cNvSpPr>
            <a:spLocks noChangeArrowheads="1"/>
          </p:cNvSpPr>
          <p:nvPr/>
        </p:nvSpPr>
        <p:spPr bwMode="auto">
          <a:xfrm>
            <a:off x="531782" y="873140"/>
            <a:ext cx="3767137" cy="3770312"/>
          </a:xfrm>
          <a:prstGeom prst="ellipse">
            <a:avLst/>
          </a:prstGeom>
          <a:noFill/>
          <a:ln w="9">
            <a:solidFill>
              <a:schemeClr val="bg1">
                <a:lumMod val="65000"/>
              </a:schemeClr>
            </a:solidFill>
            <a:prstDash val="dash"/>
            <a:round/>
          </a:ln>
        </p:spPr>
        <p:txBody>
          <a:bodyPr lIns="68520" tIns="34261" rIns="68520" bIns="34261"/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endParaRPr lang="zh-CN" altLang="en-US" sz="1300" b="1" dirty="0">
              <a:solidFill>
                <a:schemeClr val="tx1"/>
              </a:solidFill>
              <a:ea typeface="宋体" panose="02010600030101010101" pitchFamily="2" charset="-122"/>
            </a:endParaRPr>
          </a:p>
        </p:txBody>
      </p:sp>
      <p:sp>
        <p:nvSpPr>
          <p:cNvPr id="13" name="Oval 10"/>
          <p:cNvSpPr>
            <a:spLocks noChangeArrowheads="1"/>
          </p:cNvSpPr>
          <p:nvPr/>
        </p:nvSpPr>
        <p:spPr bwMode="auto">
          <a:xfrm>
            <a:off x="3643306" y="943518"/>
            <a:ext cx="438150" cy="439737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</a:ln>
        </p:spPr>
        <p:txBody>
          <a:bodyPr lIns="68520" tIns="34261" rIns="68520" bIns="34261"/>
          <a:lstStyle/>
          <a:p>
            <a:pPr algn="ctr"/>
            <a:r>
              <a:rPr lang="en-US" altLang="zh-CN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Oval 11"/>
          <p:cNvSpPr>
            <a:spLocks noChangeArrowheads="1"/>
          </p:cNvSpPr>
          <p:nvPr/>
        </p:nvSpPr>
        <p:spPr bwMode="auto">
          <a:xfrm>
            <a:off x="3643306" y="3931193"/>
            <a:ext cx="438150" cy="439737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</a:ln>
        </p:spPr>
        <p:txBody>
          <a:bodyPr lIns="68520" tIns="34261" rIns="68520" bIns="34261"/>
          <a:lstStyle/>
          <a:p>
            <a:pPr algn="ctr"/>
            <a:r>
              <a:rPr lang="en-US" altLang="zh-CN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endParaRPr lang="zh-CN" altLang="en-US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Oval 12"/>
          <p:cNvSpPr>
            <a:spLocks noChangeArrowheads="1"/>
          </p:cNvSpPr>
          <p:nvPr/>
        </p:nvSpPr>
        <p:spPr bwMode="auto">
          <a:xfrm>
            <a:off x="4171944" y="3237455"/>
            <a:ext cx="439737" cy="43973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lIns="68520" tIns="34261" rIns="68520" bIns="34261"/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defTabSz="914400"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CN" sz="1800" b="1" dirty="0">
                <a:solidFill>
                  <a:schemeClr val="bg1"/>
                </a:solidFill>
                <a:latin typeface="微软雅黑" panose="020B0503020204020204" pitchFamily="34" charset="-122"/>
              </a:rPr>
              <a:t>4</a:t>
            </a:r>
            <a:endParaRPr lang="zh-CN" altLang="en-US" sz="1800" b="1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6" name="Oval 13"/>
          <p:cNvSpPr>
            <a:spLocks noChangeArrowheads="1"/>
          </p:cNvSpPr>
          <p:nvPr/>
        </p:nvSpPr>
        <p:spPr bwMode="auto">
          <a:xfrm>
            <a:off x="4171944" y="1637255"/>
            <a:ext cx="439737" cy="439738"/>
          </a:xfrm>
          <a:prstGeom prst="ellipse">
            <a:avLst/>
          </a:prstGeom>
          <a:solidFill>
            <a:schemeClr val="accent2"/>
          </a:solidFill>
          <a:ln w="9525">
            <a:noFill/>
            <a:round/>
          </a:ln>
        </p:spPr>
        <p:txBody>
          <a:bodyPr lIns="68520" tIns="34261" rIns="68520" bIns="34261"/>
          <a:lstStyle/>
          <a:p>
            <a:pPr algn="ctr"/>
            <a:r>
              <a:rPr lang="en-US" altLang="zh-CN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Oval 14"/>
          <p:cNvSpPr>
            <a:spLocks noChangeArrowheads="1"/>
          </p:cNvSpPr>
          <p:nvPr/>
        </p:nvSpPr>
        <p:spPr bwMode="auto">
          <a:xfrm>
            <a:off x="4341806" y="2437355"/>
            <a:ext cx="439738" cy="43973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lIns="68520" tIns="34261" rIns="68520" bIns="34261"/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defTabSz="914400"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CN" sz="1800" b="1" dirty="0">
                <a:solidFill>
                  <a:schemeClr val="bg1"/>
                </a:solidFill>
                <a:latin typeface="微软雅黑" panose="020B0503020204020204" pitchFamily="34" charset="-122"/>
              </a:rPr>
              <a:t>3</a:t>
            </a:r>
            <a:endParaRPr lang="zh-CN" altLang="en-US" sz="1800" b="1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23" name="Oval 7"/>
          <p:cNvSpPr>
            <a:spLocks noChangeArrowheads="1"/>
          </p:cNvSpPr>
          <p:nvPr/>
        </p:nvSpPr>
        <p:spPr bwMode="auto">
          <a:xfrm>
            <a:off x="601608" y="1028704"/>
            <a:ext cx="3338512" cy="3336925"/>
          </a:xfrm>
          <a:prstGeom prst="ellipse">
            <a:avLst/>
          </a:prstGeom>
          <a:solidFill>
            <a:schemeClr val="bg1"/>
          </a:solidFill>
          <a:ln w="9525">
            <a:noFill/>
            <a:round/>
          </a:ln>
        </p:spPr>
        <p:txBody>
          <a:bodyPr lIns="68520" tIns="34261" rIns="68520" bIns="34261"/>
          <a:lstStyle/>
          <a:p>
            <a:endParaRPr lang="zh-CN" altLang="en-US" sz="1300" b="1"/>
          </a:p>
        </p:txBody>
      </p:sp>
      <p:sp>
        <p:nvSpPr>
          <p:cNvPr id="24" name="Oval 8"/>
          <p:cNvSpPr>
            <a:spLocks noChangeArrowheads="1"/>
          </p:cNvSpPr>
          <p:nvPr/>
        </p:nvSpPr>
        <p:spPr bwMode="auto">
          <a:xfrm>
            <a:off x="958798" y="1314456"/>
            <a:ext cx="2881312" cy="2882900"/>
          </a:xfrm>
          <a:prstGeom prst="ellipse">
            <a:avLst/>
          </a:prstGeom>
          <a:blipFill dpi="0" rotWithShape="1">
            <a:blip r:embed="rId1"/>
            <a:srcRect/>
            <a:stretch>
              <a:fillRect/>
            </a:stretch>
          </a:blipFill>
          <a:ln w="9525">
            <a:noFill/>
            <a:round/>
          </a:ln>
        </p:spPr>
        <p:txBody>
          <a:bodyPr lIns="68520" tIns="34261" rIns="68520" bIns="34261"/>
          <a:lstStyle/>
          <a:p>
            <a:endParaRPr lang="zh-CN" altLang="en-US" sz="1300" b="1"/>
          </a:p>
        </p:txBody>
      </p:sp>
      <p:sp>
        <p:nvSpPr>
          <p:cNvPr id="25" name="Oval 9"/>
          <p:cNvSpPr>
            <a:spLocks noChangeArrowheads="1"/>
          </p:cNvSpPr>
          <p:nvPr/>
        </p:nvSpPr>
        <p:spPr bwMode="auto">
          <a:xfrm>
            <a:off x="142844" y="2968640"/>
            <a:ext cx="1193800" cy="1193800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</a:ln>
        </p:spPr>
        <p:txBody>
          <a:bodyPr lIns="68520" tIns="34261" rIns="68520" bIns="34261"/>
          <a:lstStyle/>
          <a:p>
            <a:endParaRPr lang="zh-CN" altLang="en-US" sz="1300" b="1"/>
          </a:p>
        </p:txBody>
      </p:sp>
      <p:sp>
        <p:nvSpPr>
          <p:cNvPr id="26" name="TextBox 18"/>
          <p:cNvSpPr txBox="1">
            <a:spLocks noChangeArrowheads="1"/>
          </p:cNvSpPr>
          <p:nvPr/>
        </p:nvSpPr>
        <p:spPr bwMode="auto">
          <a:xfrm>
            <a:off x="403174" y="3214702"/>
            <a:ext cx="698500" cy="68474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68520" tIns="34261" rIns="68520" bIns="34261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服务介绍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矩形 1"/>
          <p:cNvSpPr>
            <a:spLocks noChangeArrowheads="1"/>
          </p:cNvSpPr>
          <p:nvPr/>
        </p:nvSpPr>
        <p:spPr bwMode="auto">
          <a:xfrm>
            <a:off x="4175118" y="785800"/>
            <a:ext cx="3960000" cy="536629"/>
          </a:xfrm>
          <a:prstGeom prst="rect">
            <a:avLst/>
          </a:prstGeom>
          <a:noFill/>
          <a:ln>
            <a:noFill/>
          </a:ln>
        </p:spPr>
        <p:txBody>
          <a:bodyPr lIns="91386" tIns="45692" rIns="91386" bIns="45692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defTabSz="9144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50" b="1" dirty="0" smtClean="0">
                <a:solidFill>
                  <a:srgbClr val="DB2C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云发布</a:t>
            </a:r>
            <a:r>
              <a:rPr lang="en-US" altLang="zh-CN" sz="1050" b="1" dirty="0" smtClean="0">
                <a:solidFill>
                  <a:srgbClr val="DB2C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 </a:t>
            </a:r>
            <a:r>
              <a:rPr lang="zh-CN" altLang="en-US" sz="1000" b="1" dirty="0" smtClean="0"/>
              <a:t>录制各项就业政策视频，发布在微信公众号的</a:t>
            </a:r>
            <a:r>
              <a:rPr lang="zh-CN" altLang="en-US" sz="1050" b="1" dirty="0" smtClean="0">
                <a:solidFill>
                  <a:srgbClr val="DB2C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云发布</a:t>
            </a:r>
            <a:r>
              <a:rPr lang="zh-CN" altLang="en-US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板块</a:t>
            </a:r>
            <a:r>
              <a:rPr lang="zh-CN" altLang="en-US" sz="1000" b="1" dirty="0" smtClean="0"/>
              <a:t>。使企业、个人及时获得政府部门发布的最新就业政策信息。</a:t>
            </a:r>
            <a:endParaRPr lang="zh-CN" altLang="zh-CN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矩形 1"/>
          <p:cNvSpPr>
            <a:spLocks noChangeArrowheads="1"/>
          </p:cNvSpPr>
          <p:nvPr/>
        </p:nvSpPr>
        <p:spPr bwMode="auto">
          <a:xfrm>
            <a:off x="4675184" y="1457596"/>
            <a:ext cx="3960000" cy="545542"/>
          </a:xfrm>
          <a:prstGeom prst="rect">
            <a:avLst/>
          </a:prstGeom>
          <a:noFill/>
          <a:ln>
            <a:noFill/>
          </a:ln>
        </p:spPr>
        <p:txBody>
          <a:bodyPr lIns="91386" tIns="45692" rIns="91386" bIns="45692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defTabSz="9144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50" b="1" dirty="0" smtClean="0">
                <a:solidFill>
                  <a:srgbClr val="DB2C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云课堂</a:t>
            </a:r>
            <a:r>
              <a:rPr lang="en-US" altLang="zh-CN" sz="1050" b="1" dirty="0" smtClean="0">
                <a:solidFill>
                  <a:srgbClr val="DB2C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——</a:t>
            </a:r>
            <a:r>
              <a:rPr lang="zh-CN" altLang="en-US" sz="1000" b="1" dirty="0" smtClean="0"/>
              <a:t>首席职业指导师录制职业指导微视频，发布在微信公众号的</a:t>
            </a:r>
            <a:r>
              <a:rPr lang="zh-CN" altLang="en-US" sz="1050" b="1" dirty="0" smtClean="0">
                <a:solidFill>
                  <a:srgbClr val="DB2C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云课堂</a:t>
            </a:r>
            <a:r>
              <a:rPr lang="zh-CN" altLang="en-US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板块</a:t>
            </a:r>
            <a:r>
              <a:rPr lang="zh-CN" altLang="en-US" sz="1000" b="1" dirty="0" smtClean="0"/>
              <a:t>。使求职者足不出户，获得线上职业指导讲座课程。</a:t>
            </a:r>
            <a:endParaRPr lang="zh-CN" altLang="zh-CN" sz="10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矩形 1"/>
          <p:cNvSpPr>
            <a:spLocks noChangeArrowheads="1"/>
          </p:cNvSpPr>
          <p:nvPr/>
        </p:nvSpPr>
        <p:spPr bwMode="auto">
          <a:xfrm>
            <a:off x="4818060" y="2284954"/>
            <a:ext cx="3960000" cy="1012336"/>
          </a:xfrm>
          <a:prstGeom prst="rect">
            <a:avLst/>
          </a:prstGeom>
          <a:noFill/>
          <a:ln>
            <a:noFill/>
          </a:ln>
        </p:spPr>
        <p:txBody>
          <a:bodyPr lIns="91386" tIns="45692" rIns="91386" bIns="45692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defTabSz="9144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50" b="1" dirty="0" smtClean="0">
                <a:solidFill>
                  <a:srgbClr val="DB2C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云指导</a:t>
            </a:r>
            <a:r>
              <a:rPr lang="en-US" altLang="zh-CN" sz="1050" b="1" dirty="0" smtClean="0">
                <a:solidFill>
                  <a:srgbClr val="DB2C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——</a:t>
            </a:r>
            <a:r>
              <a:rPr lang="zh-CN" altLang="en-US" sz="1000" b="1" dirty="0" smtClean="0"/>
              <a:t>首席职业指导师发布个人预约职业指导场次，个人通过</a:t>
            </a:r>
            <a:r>
              <a:rPr lang="zh-CN" altLang="en-US" sz="1050" b="1" dirty="0" smtClean="0">
                <a:solidFill>
                  <a:srgbClr val="DB2C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上海人社</a:t>
            </a:r>
            <a:r>
              <a:rPr lang="en-US" altLang="zh-CN" sz="1050" b="1" dirty="0" smtClean="0">
                <a:solidFill>
                  <a:srgbClr val="DB2C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APP</a:t>
            </a:r>
            <a:r>
              <a:rPr lang="zh-CN" altLang="en-US" sz="1000" b="1" dirty="0" smtClean="0"/>
              <a:t>的</a:t>
            </a:r>
            <a:r>
              <a:rPr lang="zh-CN" altLang="en-US" sz="1050" b="1" dirty="0" smtClean="0">
                <a:solidFill>
                  <a:srgbClr val="DB2C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个人预约职业指导服务</a:t>
            </a:r>
            <a:r>
              <a:rPr lang="zh-CN" altLang="en-US" sz="1000" b="1" dirty="0" smtClean="0"/>
              <a:t>板块，网上预约指导。首席职业指导师通过电话、微信视频、腾讯视频等方式开展线上职业指导服务。</a:t>
            </a:r>
            <a:endParaRPr lang="zh-CN" altLang="zh-CN" sz="1000" b="1" dirty="0"/>
          </a:p>
        </p:txBody>
      </p:sp>
      <p:sp>
        <p:nvSpPr>
          <p:cNvPr id="33" name="矩形 1"/>
          <p:cNvSpPr>
            <a:spLocks noChangeArrowheads="1"/>
          </p:cNvSpPr>
          <p:nvPr/>
        </p:nvSpPr>
        <p:spPr bwMode="auto">
          <a:xfrm>
            <a:off x="4675184" y="3213648"/>
            <a:ext cx="3960000" cy="796315"/>
          </a:xfrm>
          <a:prstGeom prst="rect">
            <a:avLst/>
          </a:prstGeom>
          <a:noFill/>
          <a:ln>
            <a:noFill/>
          </a:ln>
        </p:spPr>
        <p:txBody>
          <a:bodyPr wrap="square" lIns="91386" tIns="45692" rIns="91386" bIns="45692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defTabSz="9144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50" b="1" dirty="0" smtClean="0">
                <a:solidFill>
                  <a:srgbClr val="DB2C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云招聘</a:t>
            </a:r>
            <a:r>
              <a:rPr lang="en-US" altLang="zh-CN" sz="1050" b="1" dirty="0" smtClean="0">
                <a:solidFill>
                  <a:srgbClr val="DB2C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——</a:t>
            </a:r>
            <a:r>
              <a:rPr lang="zh-CN" altLang="en-US" sz="1000" b="1" dirty="0" smtClean="0"/>
              <a:t>依托</a:t>
            </a:r>
            <a:r>
              <a:rPr lang="zh-CN" altLang="en-US" sz="1050" b="1" dirty="0" smtClean="0">
                <a:solidFill>
                  <a:srgbClr val="DB2C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“上海公共招聘”栏目</a:t>
            </a:r>
            <a:r>
              <a:rPr lang="zh-CN" altLang="en-US" sz="1000" b="1" dirty="0" smtClean="0"/>
              <a:t>发布岗位信息，通过“抖音” 平台“直播带岗”；组织求职者与企业通过微信、腾讯会议等方式进行线上面试。</a:t>
            </a:r>
            <a:endParaRPr lang="zh-CN" altLang="zh-CN" sz="1000" b="1" dirty="0"/>
          </a:p>
        </p:txBody>
      </p:sp>
      <p:sp>
        <p:nvSpPr>
          <p:cNvPr id="34" name="矩形 1"/>
          <p:cNvSpPr>
            <a:spLocks noChangeArrowheads="1"/>
          </p:cNvSpPr>
          <p:nvPr/>
        </p:nvSpPr>
        <p:spPr bwMode="auto">
          <a:xfrm>
            <a:off x="4175118" y="3977427"/>
            <a:ext cx="4176000" cy="807857"/>
          </a:xfrm>
          <a:prstGeom prst="rect">
            <a:avLst/>
          </a:prstGeom>
          <a:noFill/>
          <a:ln>
            <a:noFill/>
          </a:ln>
        </p:spPr>
        <p:txBody>
          <a:bodyPr wrap="square" lIns="91386" tIns="45692" rIns="91386" bIns="45692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defTabSz="9144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50" b="1" dirty="0" smtClean="0">
                <a:solidFill>
                  <a:srgbClr val="DB2C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云就业</a:t>
            </a:r>
            <a:r>
              <a:rPr lang="en-US" altLang="zh-CN" sz="1050" b="1" dirty="0" smtClean="0">
                <a:solidFill>
                  <a:srgbClr val="DB2C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——</a:t>
            </a:r>
            <a:r>
              <a:rPr lang="zh-CN" altLang="en-US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依托</a:t>
            </a:r>
            <a:r>
              <a:rPr lang="zh-CN" altLang="en-US" sz="1000" b="1" dirty="0" smtClean="0"/>
              <a:t>虹口区</a:t>
            </a:r>
            <a:r>
              <a:rPr lang="en-US" altLang="zh-CN" sz="1000" b="1" dirty="0" smtClean="0"/>
              <a:t>8</a:t>
            </a:r>
            <a:r>
              <a:rPr lang="zh-CN" altLang="en-US" sz="1000" b="1" dirty="0" smtClean="0"/>
              <a:t>个街道、</a:t>
            </a:r>
            <a:r>
              <a:rPr lang="en-US" altLang="zh-CN" sz="1000" b="1" dirty="0" smtClean="0"/>
              <a:t>30</a:t>
            </a:r>
            <a:r>
              <a:rPr lang="zh-CN" altLang="en-US" sz="1000" b="1" dirty="0" smtClean="0"/>
              <a:t>个就业服务工作站、</a:t>
            </a:r>
            <a:r>
              <a:rPr lang="en-US" altLang="zh-CN" sz="1000" b="1" dirty="0" smtClean="0"/>
              <a:t>180</a:t>
            </a:r>
            <a:r>
              <a:rPr lang="zh-CN" altLang="en-US" sz="1000" b="1" dirty="0" smtClean="0"/>
              <a:t>名就业援助员，打造</a:t>
            </a:r>
            <a:r>
              <a:rPr lang="zh-CN" altLang="en-US" sz="1050" b="1" dirty="0" smtClean="0">
                <a:solidFill>
                  <a:srgbClr val="DB2C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虹口区</a:t>
            </a:r>
            <a:r>
              <a:rPr lang="en-US" altLang="zh-CN" sz="1050" b="1" dirty="0" smtClean="0">
                <a:solidFill>
                  <a:srgbClr val="DB2C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15</a:t>
            </a:r>
            <a:r>
              <a:rPr lang="zh-CN" altLang="en-US" sz="1050" b="1" dirty="0" smtClean="0">
                <a:solidFill>
                  <a:srgbClr val="DB2C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分钟就业服务圈</a:t>
            </a:r>
            <a:r>
              <a:rPr lang="zh-CN" altLang="en-US" sz="1000" b="1" dirty="0" smtClean="0"/>
              <a:t>，打通公共就业服务“最后一公里”，让更多优质就业服务资源惠及居民群众。</a:t>
            </a:r>
            <a:endParaRPr lang="zh-CN" altLang="zh-CN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9608E-6 1.11111E-6 L -0.17354 0.29051 " pathEditMode="relative" rAng="0" ptsTypes="AA">
                                      <p:cBhvr>
                                        <p:cTn id="16" dur="500" spd="-999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600" y="1450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35202E-6 -2.59259E-6 L -0.23143 0.15556 " pathEditMode="relative" rAng="0" ptsTypes="AA">
                                      <p:cBhvr>
                                        <p:cTn id="18" dur="500" spd="-999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500" y="780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rAng="0" ptsTypes="">
                                      <p:cBhvr>
                                        <p:cTn id="20" dur="500" spd="-999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35202E-6 -3.7037E-6 L -0.23143 -0.15555 " pathEditMode="relative" rAng="0" ptsTypes="AA">
                                      <p:cBhvr>
                                        <p:cTn id="22" dur="500" spd="-999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500" y="-770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9608E-6 2.59259E-6 L -0.17354 -0.29051 " pathEditMode="relative" rAng="0" ptsTypes="AA">
                                      <p:cBhvr>
                                        <p:cTn id="24" dur="500" spd="-999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600" y="-14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 autoUpdateAnimBg="0"/>
      <p:bldP spid="13" grpId="1" animBg="1" autoUpdateAnimBg="0"/>
      <p:bldP spid="14" grpId="0" animBg="1" autoUpdateAnimBg="0"/>
      <p:bldP spid="14" grpId="1" animBg="1" autoUpdateAnimBg="0"/>
      <p:bldP spid="15" grpId="0" animBg="1" autoUpdateAnimBg="0"/>
      <p:bldP spid="15" grpId="1" animBg="1" autoUpdateAnimBg="0"/>
      <p:bldP spid="16" grpId="0" animBg="1" autoUpdateAnimBg="0"/>
      <p:bldP spid="16" grpId="1" animBg="1" autoUpdateAnimBg="0"/>
      <p:bldP spid="17" grpId="0" animBg="1" autoUpdateAnimBg="0"/>
      <p:bldP spid="17" grpId="1" animBg="1" autoUpdateAnimBg="0"/>
      <p:bldP spid="29" grpId="0"/>
      <p:bldP spid="30" grpId="0"/>
      <p:bldP spid="31" grpId="0"/>
      <p:bldP spid="33" grpId="0"/>
      <p:bldP spid="3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组合 25"/>
          <p:cNvGrpSpPr/>
          <p:nvPr/>
        </p:nvGrpSpPr>
        <p:grpSpPr>
          <a:xfrm>
            <a:off x="1000100" y="714362"/>
            <a:ext cx="6332165" cy="1048664"/>
            <a:chOff x="1794082" y="1365468"/>
            <a:chExt cx="6332165" cy="1048664"/>
          </a:xfrm>
        </p:grpSpPr>
        <p:sp>
          <p:nvSpPr>
            <p:cNvPr id="3" name="圆角矩形 2"/>
            <p:cNvSpPr/>
            <p:nvPr/>
          </p:nvSpPr>
          <p:spPr>
            <a:xfrm>
              <a:off x="1857356" y="1428742"/>
              <a:ext cx="6228000" cy="928694"/>
            </a:xfrm>
            <a:prstGeom prst="roundRect">
              <a:avLst>
                <a:gd name="adj" fmla="val 0"/>
              </a:avLst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lIns="91413" tIns="45706" rIns="91413" bIns="45706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979406" y="1500180"/>
              <a:ext cx="6048000" cy="796372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/>
            <a:p>
              <a:pPr algn="just" defTabSz="914400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b="1" dirty="0" smtClean="0"/>
                <a:t>虹口区就业促进中心牵头，各业务科室梳理出</a:t>
              </a:r>
              <a:r>
                <a:rPr lang="en-US" altLang="zh-CN" sz="1200" b="1" dirty="0" smtClean="0"/>
                <a:t>2020</a:t>
              </a:r>
              <a:r>
                <a:rPr lang="zh-CN" altLang="en-US" sz="1200" b="1" dirty="0" smtClean="0"/>
                <a:t>年新出台的就业服务政策，首席职业指导师录制就业政策视频。就业政策视频发布在微信公众号的</a:t>
              </a:r>
              <a:r>
                <a:rPr lang="zh-CN" altLang="en-US" sz="1200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云发布</a:t>
              </a:r>
              <a:r>
                <a:rPr lang="zh-CN" altLang="en-US" sz="1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</a:rPr>
                <a:t>板块</a:t>
              </a:r>
              <a:r>
                <a:rPr lang="zh-CN" altLang="en-US" sz="1200" b="1" dirty="0" smtClean="0"/>
                <a:t>。使企业、个人及时获得政府部门发布的最新就业政策信息。</a:t>
              </a:r>
              <a:endParaRPr lang="zh-CN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矩形 93"/>
            <p:cNvSpPr/>
            <p:nvPr/>
          </p:nvSpPr>
          <p:spPr>
            <a:xfrm rot="10800000">
              <a:off x="7837322" y="2126794"/>
              <a:ext cx="288925" cy="287338"/>
            </a:xfrm>
            <a:custGeom>
              <a:avLst/>
              <a:gdLst/>
              <a:ahLst/>
              <a:cxnLst/>
              <a:rect l="l" t="t" r="r" b="b"/>
              <a:pathLst>
                <a:path w="504056" h="504056">
                  <a:moveTo>
                    <a:pt x="0" y="0"/>
                  </a:moveTo>
                  <a:lnTo>
                    <a:pt x="504056" y="0"/>
                  </a:lnTo>
                  <a:lnTo>
                    <a:pt x="504056" y="144016"/>
                  </a:lnTo>
                  <a:lnTo>
                    <a:pt x="144016" y="144016"/>
                  </a:lnTo>
                  <a:lnTo>
                    <a:pt x="144016" y="504056"/>
                  </a:lnTo>
                  <a:lnTo>
                    <a:pt x="0" y="50405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3" tIns="45706" rIns="91413" bIns="45706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5" name="矩形 93"/>
            <p:cNvSpPr/>
            <p:nvPr/>
          </p:nvSpPr>
          <p:spPr>
            <a:xfrm>
              <a:off x="1794082" y="1365468"/>
              <a:ext cx="287337" cy="288925"/>
            </a:xfrm>
            <a:custGeom>
              <a:avLst/>
              <a:gdLst/>
              <a:ahLst/>
              <a:cxnLst/>
              <a:rect l="l" t="t" r="r" b="b"/>
              <a:pathLst>
                <a:path w="504056" h="504056">
                  <a:moveTo>
                    <a:pt x="0" y="0"/>
                  </a:moveTo>
                  <a:lnTo>
                    <a:pt x="504056" y="0"/>
                  </a:lnTo>
                  <a:lnTo>
                    <a:pt x="504056" y="144016"/>
                  </a:lnTo>
                  <a:lnTo>
                    <a:pt x="144016" y="144016"/>
                  </a:lnTo>
                  <a:lnTo>
                    <a:pt x="144016" y="504056"/>
                  </a:lnTo>
                  <a:lnTo>
                    <a:pt x="0" y="50405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3" tIns="45706" rIns="91413" bIns="45706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30" name="Freeform 62"/>
          <p:cNvSpPr>
            <a:spLocks noEditPoints="1"/>
          </p:cNvSpPr>
          <p:nvPr/>
        </p:nvSpPr>
        <p:spPr bwMode="auto">
          <a:xfrm>
            <a:off x="724724" y="2516640"/>
            <a:ext cx="220266" cy="221456"/>
          </a:xfrm>
          <a:custGeom>
            <a:avLst/>
            <a:gdLst>
              <a:gd name="T0" fmla="*/ 58 w 58"/>
              <a:gd name="T1" fmla="*/ 33 h 58"/>
              <a:gd name="T2" fmla="*/ 57 w 58"/>
              <a:gd name="T3" fmla="*/ 34 h 58"/>
              <a:gd name="T4" fmla="*/ 50 w 58"/>
              <a:gd name="T5" fmla="*/ 35 h 58"/>
              <a:gd name="T6" fmla="*/ 49 w 58"/>
              <a:gd name="T7" fmla="*/ 39 h 58"/>
              <a:gd name="T8" fmla="*/ 53 w 58"/>
              <a:gd name="T9" fmla="*/ 44 h 58"/>
              <a:gd name="T10" fmla="*/ 53 w 58"/>
              <a:gd name="T11" fmla="*/ 45 h 58"/>
              <a:gd name="T12" fmla="*/ 53 w 58"/>
              <a:gd name="T13" fmla="*/ 46 h 58"/>
              <a:gd name="T14" fmla="*/ 45 w 58"/>
              <a:gd name="T15" fmla="*/ 53 h 58"/>
              <a:gd name="T16" fmla="*/ 44 w 58"/>
              <a:gd name="T17" fmla="*/ 52 h 58"/>
              <a:gd name="T18" fmla="*/ 39 w 58"/>
              <a:gd name="T19" fmla="*/ 48 h 58"/>
              <a:gd name="T20" fmla="*/ 36 w 58"/>
              <a:gd name="T21" fmla="*/ 50 h 58"/>
              <a:gd name="T22" fmla="*/ 34 w 58"/>
              <a:gd name="T23" fmla="*/ 57 h 58"/>
              <a:gd name="T24" fmla="*/ 33 w 58"/>
              <a:gd name="T25" fmla="*/ 58 h 58"/>
              <a:gd name="T26" fmla="*/ 25 w 58"/>
              <a:gd name="T27" fmla="*/ 58 h 58"/>
              <a:gd name="T28" fmla="*/ 23 w 58"/>
              <a:gd name="T29" fmla="*/ 57 h 58"/>
              <a:gd name="T30" fmla="*/ 22 w 58"/>
              <a:gd name="T31" fmla="*/ 50 h 58"/>
              <a:gd name="T32" fmla="*/ 19 w 58"/>
              <a:gd name="T33" fmla="*/ 48 h 58"/>
              <a:gd name="T34" fmla="*/ 14 w 58"/>
              <a:gd name="T35" fmla="*/ 52 h 58"/>
              <a:gd name="T36" fmla="*/ 13 w 58"/>
              <a:gd name="T37" fmla="*/ 53 h 58"/>
              <a:gd name="T38" fmla="*/ 12 w 58"/>
              <a:gd name="T39" fmla="*/ 52 h 58"/>
              <a:gd name="T40" fmla="*/ 5 w 58"/>
              <a:gd name="T41" fmla="*/ 46 h 58"/>
              <a:gd name="T42" fmla="*/ 5 w 58"/>
              <a:gd name="T43" fmla="*/ 45 h 58"/>
              <a:gd name="T44" fmla="*/ 5 w 58"/>
              <a:gd name="T45" fmla="*/ 44 h 58"/>
              <a:gd name="T46" fmla="*/ 9 w 58"/>
              <a:gd name="T47" fmla="*/ 39 h 58"/>
              <a:gd name="T48" fmla="*/ 8 w 58"/>
              <a:gd name="T49" fmla="*/ 35 h 58"/>
              <a:gd name="T50" fmla="*/ 1 w 58"/>
              <a:gd name="T51" fmla="*/ 34 h 58"/>
              <a:gd name="T52" fmla="*/ 0 w 58"/>
              <a:gd name="T53" fmla="*/ 33 h 58"/>
              <a:gd name="T54" fmla="*/ 0 w 58"/>
              <a:gd name="T55" fmla="*/ 24 h 58"/>
              <a:gd name="T56" fmla="*/ 1 w 58"/>
              <a:gd name="T57" fmla="*/ 23 h 58"/>
              <a:gd name="T58" fmla="*/ 8 w 58"/>
              <a:gd name="T59" fmla="*/ 22 h 58"/>
              <a:gd name="T60" fmla="*/ 9 w 58"/>
              <a:gd name="T61" fmla="*/ 18 h 58"/>
              <a:gd name="T62" fmla="*/ 5 w 58"/>
              <a:gd name="T63" fmla="*/ 13 h 58"/>
              <a:gd name="T64" fmla="*/ 5 w 58"/>
              <a:gd name="T65" fmla="*/ 12 h 58"/>
              <a:gd name="T66" fmla="*/ 5 w 58"/>
              <a:gd name="T67" fmla="*/ 11 h 58"/>
              <a:gd name="T68" fmla="*/ 13 w 58"/>
              <a:gd name="T69" fmla="*/ 5 h 58"/>
              <a:gd name="T70" fmla="*/ 14 w 58"/>
              <a:gd name="T71" fmla="*/ 5 h 58"/>
              <a:gd name="T72" fmla="*/ 19 w 58"/>
              <a:gd name="T73" fmla="*/ 9 h 58"/>
              <a:gd name="T74" fmla="*/ 22 w 58"/>
              <a:gd name="T75" fmla="*/ 8 h 58"/>
              <a:gd name="T76" fmla="*/ 23 w 58"/>
              <a:gd name="T77" fmla="*/ 1 h 58"/>
              <a:gd name="T78" fmla="*/ 25 w 58"/>
              <a:gd name="T79" fmla="*/ 0 h 58"/>
              <a:gd name="T80" fmla="*/ 33 w 58"/>
              <a:gd name="T81" fmla="*/ 0 h 58"/>
              <a:gd name="T82" fmla="*/ 34 w 58"/>
              <a:gd name="T83" fmla="*/ 1 h 58"/>
              <a:gd name="T84" fmla="*/ 36 w 58"/>
              <a:gd name="T85" fmla="*/ 8 h 58"/>
              <a:gd name="T86" fmla="*/ 39 w 58"/>
              <a:gd name="T87" fmla="*/ 9 h 58"/>
              <a:gd name="T88" fmla="*/ 44 w 58"/>
              <a:gd name="T89" fmla="*/ 5 h 58"/>
              <a:gd name="T90" fmla="*/ 45 w 58"/>
              <a:gd name="T91" fmla="*/ 5 h 58"/>
              <a:gd name="T92" fmla="*/ 46 w 58"/>
              <a:gd name="T93" fmla="*/ 5 h 58"/>
              <a:gd name="T94" fmla="*/ 52 w 58"/>
              <a:gd name="T95" fmla="*/ 12 h 58"/>
              <a:gd name="T96" fmla="*/ 53 w 58"/>
              <a:gd name="T97" fmla="*/ 12 h 58"/>
              <a:gd name="T98" fmla="*/ 52 w 58"/>
              <a:gd name="T99" fmla="*/ 13 h 58"/>
              <a:gd name="T100" fmla="*/ 48 w 58"/>
              <a:gd name="T101" fmla="*/ 18 h 58"/>
              <a:gd name="T102" fmla="*/ 50 w 58"/>
              <a:gd name="T103" fmla="*/ 22 h 58"/>
              <a:gd name="T104" fmla="*/ 57 w 58"/>
              <a:gd name="T105" fmla="*/ 23 h 58"/>
              <a:gd name="T106" fmla="*/ 58 w 58"/>
              <a:gd name="T107" fmla="*/ 25 h 58"/>
              <a:gd name="T108" fmla="*/ 58 w 58"/>
              <a:gd name="T109" fmla="*/ 33 h 58"/>
              <a:gd name="T110" fmla="*/ 29 w 58"/>
              <a:gd name="T111" fmla="*/ 19 h 58"/>
              <a:gd name="T112" fmla="*/ 19 w 58"/>
              <a:gd name="T113" fmla="*/ 29 h 58"/>
              <a:gd name="T114" fmla="*/ 29 w 58"/>
              <a:gd name="T115" fmla="*/ 38 h 58"/>
              <a:gd name="T116" fmla="*/ 39 w 58"/>
              <a:gd name="T117" fmla="*/ 29 h 58"/>
              <a:gd name="T118" fmla="*/ 29 w 58"/>
              <a:gd name="T119" fmla="*/ 19 h 58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58" h="58">
                <a:moveTo>
                  <a:pt x="58" y="33"/>
                </a:moveTo>
                <a:cubicBezTo>
                  <a:pt x="58" y="34"/>
                  <a:pt x="58" y="34"/>
                  <a:pt x="57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7"/>
                  <a:pt x="49" y="38"/>
                  <a:pt x="49" y="39"/>
                </a:cubicBezTo>
                <a:cubicBezTo>
                  <a:pt x="50" y="41"/>
                  <a:pt x="51" y="42"/>
                  <a:pt x="53" y="44"/>
                </a:cubicBezTo>
                <a:cubicBezTo>
                  <a:pt x="53" y="44"/>
                  <a:pt x="53" y="45"/>
                  <a:pt x="53" y="45"/>
                </a:cubicBezTo>
                <a:cubicBezTo>
                  <a:pt x="53" y="45"/>
                  <a:pt x="53" y="46"/>
                  <a:pt x="53" y="46"/>
                </a:cubicBezTo>
                <a:cubicBezTo>
                  <a:pt x="52" y="47"/>
                  <a:pt x="47" y="53"/>
                  <a:pt x="45" y="53"/>
                </a:cubicBezTo>
                <a:cubicBezTo>
                  <a:pt x="45" y="53"/>
                  <a:pt x="45" y="53"/>
                  <a:pt x="44" y="52"/>
                </a:cubicBezTo>
                <a:cubicBezTo>
                  <a:pt x="39" y="48"/>
                  <a:pt x="39" y="48"/>
                  <a:pt x="39" y="48"/>
                </a:cubicBezTo>
                <a:cubicBezTo>
                  <a:pt x="38" y="49"/>
                  <a:pt x="37" y="49"/>
                  <a:pt x="36" y="50"/>
                </a:cubicBezTo>
                <a:cubicBezTo>
                  <a:pt x="35" y="52"/>
                  <a:pt x="35" y="55"/>
                  <a:pt x="34" y="57"/>
                </a:cubicBezTo>
                <a:cubicBezTo>
                  <a:pt x="34" y="57"/>
                  <a:pt x="34" y="58"/>
                  <a:pt x="33" y="58"/>
                </a:cubicBezTo>
                <a:cubicBezTo>
                  <a:pt x="25" y="58"/>
                  <a:pt x="25" y="58"/>
                  <a:pt x="25" y="58"/>
                </a:cubicBezTo>
                <a:cubicBezTo>
                  <a:pt x="24" y="58"/>
                  <a:pt x="23" y="57"/>
                  <a:pt x="23" y="57"/>
                </a:cubicBezTo>
                <a:cubicBezTo>
                  <a:pt x="22" y="50"/>
                  <a:pt x="22" y="50"/>
                  <a:pt x="22" y="50"/>
                </a:cubicBezTo>
                <a:cubicBezTo>
                  <a:pt x="21" y="49"/>
                  <a:pt x="20" y="49"/>
                  <a:pt x="19" y="48"/>
                </a:cubicBezTo>
                <a:cubicBezTo>
                  <a:pt x="14" y="52"/>
                  <a:pt x="14" y="52"/>
                  <a:pt x="14" y="52"/>
                </a:cubicBezTo>
                <a:cubicBezTo>
                  <a:pt x="13" y="53"/>
                  <a:pt x="13" y="53"/>
                  <a:pt x="13" y="53"/>
                </a:cubicBezTo>
                <a:cubicBezTo>
                  <a:pt x="12" y="53"/>
                  <a:pt x="12" y="53"/>
                  <a:pt x="12" y="52"/>
                </a:cubicBezTo>
                <a:cubicBezTo>
                  <a:pt x="10" y="50"/>
                  <a:pt x="7" y="48"/>
                  <a:pt x="5" y="46"/>
                </a:cubicBezTo>
                <a:cubicBezTo>
                  <a:pt x="5" y="46"/>
                  <a:pt x="5" y="45"/>
                  <a:pt x="5" y="45"/>
                </a:cubicBezTo>
                <a:cubicBezTo>
                  <a:pt x="5" y="45"/>
                  <a:pt x="5" y="44"/>
                  <a:pt x="5" y="44"/>
                </a:cubicBezTo>
                <a:cubicBezTo>
                  <a:pt x="7" y="42"/>
                  <a:pt x="8" y="41"/>
                  <a:pt x="9" y="39"/>
                </a:cubicBezTo>
                <a:cubicBezTo>
                  <a:pt x="9" y="38"/>
                  <a:pt x="8" y="37"/>
                  <a:pt x="8" y="35"/>
                </a:cubicBezTo>
                <a:cubicBezTo>
                  <a:pt x="1" y="34"/>
                  <a:pt x="1" y="34"/>
                  <a:pt x="1" y="34"/>
                </a:cubicBezTo>
                <a:cubicBezTo>
                  <a:pt x="0" y="34"/>
                  <a:pt x="0" y="33"/>
                  <a:pt x="0" y="33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1" y="23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21"/>
                  <a:pt x="9" y="20"/>
                  <a:pt x="9" y="18"/>
                </a:cubicBezTo>
                <a:cubicBezTo>
                  <a:pt x="8" y="17"/>
                  <a:pt x="7" y="15"/>
                  <a:pt x="5" y="13"/>
                </a:cubicBezTo>
                <a:cubicBezTo>
                  <a:pt x="5" y="13"/>
                  <a:pt x="5" y="13"/>
                  <a:pt x="5" y="12"/>
                </a:cubicBezTo>
                <a:cubicBezTo>
                  <a:pt x="5" y="12"/>
                  <a:pt x="5" y="12"/>
                  <a:pt x="5" y="11"/>
                </a:cubicBezTo>
                <a:cubicBezTo>
                  <a:pt x="6" y="10"/>
                  <a:pt x="11" y="5"/>
                  <a:pt x="13" y="5"/>
                </a:cubicBezTo>
                <a:cubicBezTo>
                  <a:pt x="13" y="5"/>
                  <a:pt x="13" y="5"/>
                  <a:pt x="14" y="5"/>
                </a:cubicBezTo>
                <a:cubicBezTo>
                  <a:pt x="19" y="9"/>
                  <a:pt x="19" y="9"/>
                  <a:pt x="19" y="9"/>
                </a:cubicBezTo>
                <a:cubicBezTo>
                  <a:pt x="20" y="9"/>
                  <a:pt x="21" y="8"/>
                  <a:pt x="22" y="8"/>
                </a:cubicBezTo>
                <a:cubicBezTo>
                  <a:pt x="22" y="5"/>
                  <a:pt x="23" y="3"/>
                  <a:pt x="23" y="1"/>
                </a:cubicBezTo>
                <a:cubicBezTo>
                  <a:pt x="23" y="0"/>
                  <a:pt x="24" y="0"/>
                  <a:pt x="25" y="0"/>
                </a:cubicBezTo>
                <a:cubicBezTo>
                  <a:pt x="33" y="0"/>
                  <a:pt x="33" y="0"/>
                  <a:pt x="33" y="0"/>
                </a:cubicBezTo>
                <a:cubicBezTo>
                  <a:pt x="34" y="0"/>
                  <a:pt x="34" y="0"/>
                  <a:pt x="34" y="1"/>
                </a:cubicBezTo>
                <a:cubicBezTo>
                  <a:pt x="36" y="8"/>
                  <a:pt x="36" y="8"/>
                  <a:pt x="36" y="8"/>
                </a:cubicBezTo>
                <a:cubicBezTo>
                  <a:pt x="37" y="8"/>
                  <a:pt x="38" y="9"/>
                  <a:pt x="39" y="9"/>
                </a:cubicBezTo>
                <a:cubicBezTo>
                  <a:pt x="44" y="5"/>
                  <a:pt x="44" y="5"/>
                  <a:pt x="44" y="5"/>
                </a:cubicBezTo>
                <a:cubicBezTo>
                  <a:pt x="45" y="5"/>
                  <a:pt x="45" y="5"/>
                  <a:pt x="45" y="5"/>
                </a:cubicBezTo>
                <a:cubicBezTo>
                  <a:pt x="46" y="5"/>
                  <a:pt x="46" y="5"/>
                  <a:pt x="46" y="5"/>
                </a:cubicBezTo>
                <a:cubicBezTo>
                  <a:pt x="48" y="7"/>
                  <a:pt x="51" y="9"/>
                  <a:pt x="52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3"/>
                  <a:pt x="53" y="13"/>
                  <a:pt x="52" y="13"/>
                </a:cubicBezTo>
                <a:cubicBezTo>
                  <a:pt x="51" y="15"/>
                  <a:pt x="50" y="17"/>
                  <a:pt x="48" y="18"/>
                </a:cubicBezTo>
                <a:cubicBezTo>
                  <a:pt x="49" y="20"/>
                  <a:pt x="50" y="21"/>
                  <a:pt x="50" y="22"/>
                </a:cubicBezTo>
                <a:cubicBezTo>
                  <a:pt x="57" y="23"/>
                  <a:pt x="57" y="23"/>
                  <a:pt x="57" y="23"/>
                </a:cubicBezTo>
                <a:cubicBezTo>
                  <a:pt x="58" y="23"/>
                  <a:pt x="58" y="24"/>
                  <a:pt x="58" y="25"/>
                </a:cubicBezTo>
                <a:lnTo>
                  <a:pt x="58" y="33"/>
                </a:lnTo>
                <a:close/>
                <a:moveTo>
                  <a:pt x="29" y="19"/>
                </a:moveTo>
                <a:cubicBezTo>
                  <a:pt x="24" y="19"/>
                  <a:pt x="19" y="23"/>
                  <a:pt x="19" y="29"/>
                </a:cubicBezTo>
                <a:cubicBezTo>
                  <a:pt x="19" y="34"/>
                  <a:pt x="24" y="38"/>
                  <a:pt x="29" y="38"/>
                </a:cubicBezTo>
                <a:cubicBezTo>
                  <a:pt x="34" y="38"/>
                  <a:pt x="39" y="34"/>
                  <a:pt x="39" y="29"/>
                </a:cubicBezTo>
                <a:cubicBezTo>
                  <a:pt x="39" y="23"/>
                  <a:pt x="34" y="19"/>
                  <a:pt x="29" y="1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68570" tIns="34286" rIns="68570" bIns="34286"/>
          <a:lstStyle/>
          <a:p>
            <a:endParaRPr lang="zh-CN" altLang="en-US"/>
          </a:p>
        </p:txBody>
      </p:sp>
      <p:sp>
        <p:nvSpPr>
          <p:cNvPr id="33" name="圆角矩形 10"/>
          <p:cNvSpPr/>
          <p:nvPr/>
        </p:nvSpPr>
        <p:spPr>
          <a:xfrm>
            <a:off x="714348" y="214296"/>
            <a:ext cx="1332000" cy="360000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68570" tIns="34286" rIns="68570" bIns="34286" anchor="ctr"/>
          <a:lstStyle/>
          <a:p>
            <a:pPr lvl="0" algn="ctr">
              <a:lnSpc>
                <a:spcPct val="120000"/>
              </a:lnSpc>
              <a:defRPr sz="1800">
                <a:solidFill>
                  <a:srgbClr val="000000"/>
                </a:solidFill>
              </a:defRPr>
            </a:pPr>
            <a:r>
              <a:rPr lang="zh-CN" altLang="en-US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云发布</a:t>
            </a:r>
            <a:endParaRPr lang="zh-CN" altLang="en-US" sz="1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Box 49"/>
          <p:cNvSpPr txBox="1"/>
          <p:nvPr>
            <p:custDataLst>
              <p:tags r:id="rId1"/>
            </p:custDataLst>
          </p:nvPr>
        </p:nvSpPr>
        <p:spPr>
          <a:xfrm>
            <a:off x="1264313" y="2006322"/>
            <a:ext cx="703263" cy="427746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r" defTabSz="91440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Verdana" panose="020B0604030504040204" pitchFamily="34" charset="0"/>
              </a:rPr>
              <a:t>01</a:t>
            </a:r>
            <a:endParaRPr lang="en-US" sz="2000" b="1" kern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  <a:cs typeface="Verdana" panose="020B0604030504040204" pitchFamily="34" charset="0"/>
            </a:endParaRPr>
          </a:p>
        </p:txBody>
      </p:sp>
      <p:sp>
        <p:nvSpPr>
          <p:cNvPr id="51" name="矩形 50">
            <a:hlinkClick r:id="rId2" action="ppaction://hlinkfile"/>
          </p:cNvPr>
          <p:cNvSpPr/>
          <p:nvPr>
            <p:custDataLst>
              <p:tags r:id="rId3"/>
            </p:custDataLst>
          </p:nvPr>
        </p:nvSpPr>
        <p:spPr>
          <a:xfrm>
            <a:off x="2146512" y="2008636"/>
            <a:ext cx="4680000" cy="4016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000" tIns="46800" rIns="90000" bIns="46800" anchor="ctr"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对春节期间支持疫情防控工作的重点企业给予一次性</a:t>
            </a:r>
            <a:r>
              <a:rPr lang="zh-CN" altLang="en-US" sz="1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hlinkClick r:id="rId2" action="ppaction://hlinkfile"/>
              </a:rPr>
              <a:t>吸纳</a:t>
            </a:r>
            <a:r>
              <a:rPr lang="zh-CN" altLang="en-US" sz="1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就业补贴</a:t>
            </a:r>
            <a:endParaRPr lang="en-US" sz="1200" kern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2" name="TextBox 51"/>
          <p:cNvSpPr txBox="1"/>
          <p:nvPr>
            <p:custDataLst>
              <p:tags r:id="rId4"/>
            </p:custDataLst>
          </p:nvPr>
        </p:nvSpPr>
        <p:spPr>
          <a:xfrm>
            <a:off x="1257300" y="2582866"/>
            <a:ext cx="703262" cy="42678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defTabSz="91440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kern="0" dirty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Verdana" panose="020B0604030504040204" pitchFamily="34" charset="0"/>
              </a:rPr>
              <a:t>02</a:t>
            </a:r>
            <a:endParaRPr lang="en-US" sz="2000" b="1" kern="0" dirty="0">
              <a:solidFill>
                <a:schemeClr val="bg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  <a:cs typeface="Verdana" panose="020B0604030504040204" pitchFamily="34" charset="0"/>
            </a:endParaRPr>
          </a:p>
        </p:txBody>
      </p:sp>
      <p:sp>
        <p:nvSpPr>
          <p:cNvPr id="53" name="TextBox 52"/>
          <p:cNvSpPr txBox="1"/>
          <p:nvPr>
            <p:custDataLst>
              <p:tags r:id="rId5"/>
            </p:custDataLst>
          </p:nvPr>
        </p:nvSpPr>
        <p:spPr>
          <a:xfrm>
            <a:off x="1257300" y="3225808"/>
            <a:ext cx="703262" cy="42774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defTabSz="91440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Verdana" panose="020B0604030504040204" pitchFamily="34" charset="0"/>
              </a:rPr>
              <a:t>03</a:t>
            </a:r>
            <a:endParaRPr lang="en-US" sz="2000" b="1" kern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  <a:cs typeface="Verdana" panose="020B0604030504040204" pitchFamily="34" charset="0"/>
            </a:endParaRPr>
          </a:p>
        </p:txBody>
      </p:sp>
      <p:sp>
        <p:nvSpPr>
          <p:cNvPr id="54" name="TextBox 53"/>
          <p:cNvSpPr txBox="1"/>
          <p:nvPr>
            <p:custDataLst>
              <p:tags r:id="rId6"/>
            </p:custDataLst>
          </p:nvPr>
        </p:nvSpPr>
        <p:spPr>
          <a:xfrm>
            <a:off x="1257300" y="3862400"/>
            <a:ext cx="703262" cy="42774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defTabSz="91440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kern="0" dirty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Verdana" panose="020B0604030504040204" pitchFamily="34" charset="0"/>
              </a:rPr>
              <a:t>04</a:t>
            </a:r>
            <a:endParaRPr lang="en-US" sz="2000" b="1" kern="0" dirty="0">
              <a:solidFill>
                <a:schemeClr val="bg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  <a:cs typeface="Verdana" panose="020B0604030504040204" pitchFamily="34" charset="0"/>
            </a:endParaRPr>
          </a:p>
        </p:txBody>
      </p:sp>
      <p:sp>
        <p:nvSpPr>
          <p:cNvPr id="55" name="矩形 54">
            <a:hlinkClick r:id="rId7" action="ppaction://hlinkfile"/>
          </p:cNvPr>
          <p:cNvSpPr/>
          <p:nvPr>
            <p:custDataLst>
              <p:tags r:id="rId8"/>
            </p:custDataLst>
          </p:nvPr>
        </p:nvSpPr>
        <p:spPr>
          <a:xfrm>
            <a:off x="2146512" y="2598740"/>
            <a:ext cx="4680000" cy="40163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90000" tIns="46800" rIns="90000" bIns="46800" anchor="ctr"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对受疫情影响较大的困难行业企业给予</a:t>
            </a:r>
            <a:r>
              <a:rPr lang="zh-CN" altLang="en-US" sz="1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hlinkClick r:id="rId7" action="ppaction://hlinkfile"/>
              </a:rPr>
              <a:t>稳</a:t>
            </a:r>
            <a:r>
              <a:rPr lang="zh-CN" altLang="en-US" sz="1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就业</a:t>
            </a:r>
            <a:r>
              <a:rPr lang="zh-CN" altLang="en-US" sz="1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补贴</a:t>
            </a:r>
            <a:endParaRPr lang="en-US" altLang="en-US" sz="12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6" name="矩形 55">
            <a:hlinkClick r:id="rId9" action="ppaction://hlinkfile"/>
          </p:cNvPr>
          <p:cNvSpPr/>
          <p:nvPr>
            <p:custDataLst>
              <p:tags r:id="rId10"/>
            </p:custDataLst>
          </p:nvPr>
        </p:nvSpPr>
        <p:spPr>
          <a:xfrm>
            <a:off x="2146512" y="3289308"/>
            <a:ext cx="4680000" cy="4016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000" tIns="46800" rIns="90000" bIns="46800" anchor="ctr"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虹口区受疫情影响企业职工线上培训补贴</a:t>
            </a:r>
            <a:r>
              <a:rPr lang="zh-CN" altLang="en-US" sz="1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hlinkClick r:id="rId9" action="ppaction://hlinkfile"/>
              </a:rPr>
              <a:t>政策</a:t>
            </a:r>
            <a:endParaRPr lang="en-US" altLang="en-US" sz="12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7" name="矩形 56">
            <a:hlinkClick r:id="rId11" action="ppaction://hlinkfile"/>
          </p:cNvPr>
          <p:cNvSpPr/>
          <p:nvPr>
            <p:custDataLst>
              <p:tags r:id="rId12"/>
            </p:custDataLst>
          </p:nvPr>
        </p:nvSpPr>
        <p:spPr>
          <a:xfrm>
            <a:off x="2146512" y="3924312"/>
            <a:ext cx="4680000" cy="40163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90000" tIns="46800" rIns="90000" bIns="46800" anchor="ctr"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失业保险稳岗返还补贴</a:t>
            </a:r>
            <a:r>
              <a:rPr lang="zh-CN" altLang="en-US" sz="1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政策</a:t>
            </a:r>
            <a:endParaRPr lang="en-US" altLang="en-US" sz="12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0000">
    <p:comb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" name="组合 60"/>
          <p:cNvGrpSpPr/>
          <p:nvPr/>
        </p:nvGrpSpPr>
        <p:grpSpPr>
          <a:xfrm>
            <a:off x="2928926" y="1657700"/>
            <a:ext cx="3240000" cy="2700000"/>
            <a:chOff x="4161186" y="2287218"/>
            <a:chExt cx="3861948" cy="3347981"/>
          </a:xfrm>
        </p:grpSpPr>
        <p:sp>
          <p:nvSpPr>
            <p:cNvPr id="46" name="AutoShape 5"/>
            <p:cNvSpPr>
              <a:spLocks noChangeArrowheads="1"/>
            </p:cNvSpPr>
            <p:nvPr>
              <p:custDataLst>
                <p:tags r:id="rId1"/>
              </p:custDataLst>
            </p:nvPr>
          </p:nvSpPr>
          <p:spPr bwMode="auto">
            <a:xfrm rot="1800000">
              <a:off x="4781003" y="2287218"/>
              <a:ext cx="1358900" cy="1184275"/>
            </a:xfrm>
            <a:prstGeom prst="hexagon">
              <a:avLst>
                <a:gd name="adj" fmla="val 28652"/>
                <a:gd name="vf" fmla="val 115470"/>
              </a:avLst>
            </a:prstGeom>
            <a:solidFill>
              <a:schemeClr val="bg1">
                <a:lumMod val="65000"/>
                <a:alpha val="40000"/>
              </a:schemeClr>
            </a:solidFill>
            <a:ln w="25400" cmpd="sng">
              <a:noFill/>
              <a:miter lim="800000"/>
            </a:ln>
          </p:spPr>
          <p:txBody>
            <a:bodyPr anchor="ctr"/>
            <a:lstStyle/>
            <a:p>
              <a:pPr algn="ctr" defTabSz="0" fontAlgn="ctr">
                <a:lnSpc>
                  <a:spcPct val="120000"/>
                </a:lnSpc>
                <a:buClr>
                  <a:srgbClr val="FF0000"/>
                </a:buClr>
                <a:buSzPct val="70000"/>
                <a:tabLst>
                  <a:tab pos="723900" algn="l"/>
                  <a:tab pos="1447800" algn="l"/>
                </a:tabLst>
              </a:pPr>
              <a:endParaRPr lang="zh-CN" altLang="en-US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sym typeface="Arial" panose="020B0604020202020204" pitchFamily="34" charset="0"/>
              </a:endParaRPr>
            </a:p>
          </p:txBody>
        </p:sp>
        <p:sp>
          <p:nvSpPr>
            <p:cNvPr id="47" name="AutoShape 5"/>
            <p:cNvSpPr>
              <a:spLocks noChangeArrowheads="1"/>
            </p:cNvSpPr>
            <p:nvPr>
              <p:custDataLst>
                <p:tags r:id="rId2"/>
              </p:custDataLst>
            </p:nvPr>
          </p:nvSpPr>
          <p:spPr bwMode="auto">
            <a:xfrm rot="1800000">
              <a:off x="6664234" y="3373068"/>
              <a:ext cx="1358900" cy="1184275"/>
            </a:xfrm>
            <a:prstGeom prst="hexagon">
              <a:avLst>
                <a:gd name="adj" fmla="val 28652"/>
                <a:gd name="vf" fmla="val 115470"/>
              </a:avLst>
            </a:prstGeom>
            <a:solidFill>
              <a:schemeClr val="bg1">
                <a:lumMod val="65000"/>
                <a:alpha val="40000"/>
              </a:schemeClr>
            </a:solidFill>
            <a:ln w="25400" cmpd="sng">
              <a:noFill/>
              <a:miter lim="800000"/>
            </a:ln>
          </p:spPr>
          <p:txBody>
            <a:bodyPr anchor="ctr"/>
            <a:lstStyle/>
            <a:p>
              <a:pPr algn="ctr" defTabSz="0" fontAlgn="ctr">
                <a:lnSpc>
                  <a:spcPct val="120000"/>
                </a:lnSpc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2000">
                <a:solidFill>
                  <a:schemeClr val="accent6">
                    <a:lumMod val="20000"/>
                    <a:lumOff val="8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sym typeface="Arial" panose="020B0604020202020204" pitchFamily="34" charset="0"/>
              </a:endParaRPr>
            </a:p>
          </p:txBody>
        </p:sp>
        <p:sp>
          <p:nvSpPr>
            <p:cNvPr id="48" name="AutoShape 5"/>
            <p:cNvSpPr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 rot="1800000">
              <a:off x="4161186" y="3365074"/>
              <a:ext cx="1358900" cy="1184275"/>
            </a:xfrm>
            <a:prstGeom prst="hexagon">
              <a:avLst>
                <a:gd name="adj" fmla="val 28652"/>
                <a:gd name="vf" fmla="val 115470"/>
              </a:avLst>
            </a:prstGeom>
            <a:ln>
              <a:solidFill>
                <a:schemeClr val="bg1"/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lIns="68570" tIns="34286" rIns="68570" bIns="34286" anchor="ctr"/>
            <a:lstStyle/>
            <a:p>
              <a:pPr algn="ctr">
                <a:lnSpc>
                  <a:spcPct val="120000"/>
                </a:lnSpc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  <a:defRPr sz="1800">
                  <a:solidFill>
                    <a:srgbClr val="000000"/>
                  </a:solidFill>
                </a:defRPr>
              </a:pPr>
              <a:endParaRPr lang="zh-CN" altLang="en-US" sz="160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AutoShape 5"/>
            <p:cNvSpPr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 rot="1800000">
              <a:off x="6041934" y="4450924"/>
              <a:ext cx="1358900" cy="1184275"/>
            </a:xfrm>
            <a:prstGeom prst="hexagon">
              <a:avLst>
                <a:gd name="adj" fmla="val 28652"/>
                <a:gd name="vf" fmla="val 115470"/>
              </a:avLst>
            </a:prstGeom>
            <a:ln>
              <a:solidFill>
                <a:schemeClr val="bg1"/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lIns="68570" tIns="34286" rIns="68570" bIns="34286" anchor="ctr"/>
            <a:lstStyle/>
            <a:p>
              <a:pPr algn="ctr">
                <a:lnSpc>
                  <a:spcPct val="120000"/>
                </a:lnSpc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  <a:defRPr sz="1800">
                  <a:solidFill>
                    <a:srgbClr val="000000"/>
                  </a:solidFill>
                </a:defRPr>
              </a:pPr>
              <a:endParaRPr lang="zh-CN" altLang="en-US" sz="16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AutoShape 5"/>
            <p:cNvSpPr>
              <a:spLocks noChangeArrowheads="1"/>
            </p:cNvSpPr>
            <p:nvPr>
              <p:custDataLst>
                <p:tags r:id="rId5"/>
              </p:custDataLst>
            </p:nvPr>
          </p:nvSpPr>
          <p:spPr bwMode="auto">
            <a:xfrm rot="1800000">
              <a:off x="6035010" y="2291216"/>
              <a:ext cx="1358900" cy="1184275"/>
            </a:xfrm>
            <a:prstGeom prst="hexagon">
              <a:avLst>
                <a:gd name="adj" fmla="val 28652"/>
                <a:gd name="vf" fmla="val 115470"/>
              </a:avLst>
            </a:prstGeom>
            <a:ln>
              <a:solidFill>
                <a:schemeClr val="bg1"/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lIns="68570" tIns="34286" rIns="68570" bIns="34286" anchor="ctr"/>
            <a:lstStyle/>
            <a:p>
              <a:pPr algn="ctr">
                <a:lnSpc>
                  <a:spcPct val="120000"/>
                </a:lnSpc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  <a:defRPr sz="1800">
                  <a:solidFill>
                    <a:srgbClr val="000000"/>
                  </a:solidFill>
                </a:defRPr>
              </a:pPr>
              <a:endParaRPr lang="zh-CN" altLang="en-US" sz="160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6" name="AutoShape 5"/>
            <p:cNvSpPr>
              <a:spLocks noChangeArrowheads="1"/>
            </p:cNvSpPr>
            <p:nvPr>
              <p:custDataLst>
                <p:tags r:id="rId6"/>
              </p:custDataLst>
            </p:nvPr>
          </p:nvSpPr>
          <p:spPr bwMode="auto">
            <a:xfrm rot="1800000">
              <a:off x="4785204" y="4443847"/>
              <a:ext cx="1358900" cy="1184275"/>
            </a:xfrm>
            <a:prstGeom prst="hexagon">
              <a:avLst>
                <a:gd name="adj" fmla="val 28652"/>
                <a:gd name="vf" fmla="val 115470"/>
              </a:avLst>
            </a:prstGeom>
            <a:solidFill>
              <a:schemeClr val="bg1">
                <a:lumMod val="65000"/>
                <a:alpha val="40000"/>
              </a:schemeClr>
            </a:solidFill>
            <a:ln w="25400" cmpd="sng">
              <a:noFill/>
              <a:miter lim="800000"/>
            </a:ln>
          </p:spPr>
          <p:txBody>
            <a:bodyPr anchor="ctr"/>
            <a:lstStyle/>
            <a:p>
              <a:pPr algn="ctr" defTabSz="0" fontAlgn="ctr">
                <a:lnSpc>
                  <a:spcPct val="120000"/>
                </a:lnSpc>
                <a:buClr>
                  <a:srgbClr val="FF0000"/>
                </a:buClr>
                <a:buSzPct val="70000"/>
                <a:tabLst>
                  <a:tab pos="723900" algn="l"/>
                  <a:tab pos="1447800" algn="l"/>
                </a:tabLst>
              </a:pPr>
              <a:endParaRPr lang="zh-CN" altLang="en-US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2" name="TextBox 21"/>
          <p:cNvSpPr txBox="1"/>
          <p:nvPr/>
        </p:nvSpPr>
        <p:spPr bwMode="auto">
          <a:xfrm>
            <a:off x="2397424" y="2185988"/>
            <a:ext cx="461665" cy="92398"/>
          </a:xfrm>
          <a:prstGeom prst="rect">
            <a:avLst/>
          </a:prstGeom>
          <a:noFill/>
        </p:spPr>
        <p:txBody>
          <a:bodyPr vert="eaVert" wrap="none">
            <a:spAutoFit/>
          </a:bodyPr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b="1" spc="-150" dirty="0">
              <a:solidFill>
                <a:schemeClr val="accent3"/>
              </a:solidFill>
              <a:latin typeface="Arial" panose="020B0604020202020204" pitchFamily="34" charset="0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18" name="圆角矩形 10"/>
          <p:cNvSpPr/>
          <p:nvPr/>
        </p:nvSpPr>
        <p:spPr>
          <a:xfrm>
            <a:off x="1000100" y="211486"/>
            <a:ext cx="1332000" cy="360000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68570" tIns="34286" rIns="68570" bIns="34286" anchor="ctr"/>
          <a:lstStyle/>
          <a:p>
            <a:pPr algn="ctr">
              <a:lnSpc>
                <a:spcPct val="120000"/>
              </a:lnSpc>
              <a:defRPr sz="1800">
                <a:solidFill>
                  <a:srgbClr val="000000"/>
                </a:solidFill>
              </a:defRPr>
            </a:pPr>
            <a:r>
              <a:rPr lang="zh-CN" altLang="en-US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sym typeface="Arial" panose="020B0604020202020204" pitchFamily="34" charset="0"/>
              </a:rPr>
              <a:t>云课堂</a:t>
            </a:r>
            <a:endParaRPr lang="zh-CN" altLang="en-US" sz="1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sym typeface="Arial" panose="020B0604020202020204" pitchFamily="34" charset="0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1297235" y="642317"/>
            <a:ext cx="6329665" cy="689586"/>
            <a:chOff x="1794220" y="1345742"/>
            <a:chExt cx="7202812" cy="1716255"/>
          </a:xfrm>
        </p:grpSpPr>
        <p:sp>
          <p:nvSpPr>
            <p:cNvPr id="20" name="圆角矩形 19"/>
            <p:cNvSpPr/>
            <p:nvPr/>
          </p:nvSpPr>
          <p:spPr>
            <a:xfrm>
              <a:off x="1865520" y="1436906"/>
              <a:ext cx="7056000" cy="1476000"/>
            </a:xfrm>
            <a:prstGeom prst="roundRect">
              <a:avLst>
                <a:gd name="adj" fmla="val 0"/>
              </a:avLst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lIns="91413" tIns="45706" rIns="91413" bIns="45706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2008397" y="1508344"/>
              <a:ext cx="6768000" cy="1378801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/>
            <a:p>
              <a:pPr algn="just" defTabSz="914400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b="1" dirty="0" smtClean="0"/>
                <a:t>针对疫情期间无法集中举办职业指导讲座的情况，虹口区首席职业指导师积极录制职业指导微视频，将讲座搬到线上，使求职者足不出户，便能获得线上</a:t>
              </a:r>
              <a:r>
                <a:rPr lang="zh-CN" altLang="en-US" sz="1200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“云课堂”</a:t>
              </a:r>
              <a:r>
                <a:rPr lang="zh-CN" altLang="en-US" sz="1200" b="1" dirty="0" smtClean="0"/>
                <a:t>的讲座指导。</a:t>
              </a:r>
              <a:endParaRPr lang="en-US" altLang="zh-CN" sz="1200" b="1" dirty="0" smtClean="0"/>
            </a:p>
          </p:txBody>
        </p:sp>
        <p:sp>
          <p:nvSpPr>
            <p:cNvPr id="25" name="矩形 93"/>
            <p:cNvSpPr/>
            <p:nvPr/>
          </p:nvSpPr>
          <p:spPr>
            <a:xfrm rot="10800000">
              <a:off x="8669304" y="2345217"/>
              <a:ext cx="327728" cy="716780"/>
            </a:xfrm>
            <a:custGeom>
              <a:avLst/>
              <a:gdLst/>
              <a:ahLst/>
              <a:cxnLst/>
              <a:rect l="l" t="t" r="r" b="b"/>
              <a:pathLst>
                <a:path w="504056" h="504056">
                  <a:moveTo>
                    <a:pt x="0" y="0"/>
                  </a:moveTo>
                  <a:lnTo>
                    <a:pt x="504056" y="0"/>
                  </a:lnTo>
                  <a:lnTo>
                    <a:pt x="504056" y="144016"/>
                  </a:lnTo>
                  <a:lnTo>
                    <a:pt x="144016" y="144016"/>
                  </a:lnTo>
                  <a:lnTo>
                    <a:pt x="144016" y="504056"/>
                  </a:lnTo>
                  <a:lnTo>
                    <a:pt x="0" y="50405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3" tIns="45706" rIns="91413" bIns="45706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6" name="矩形 93"/>
            <p:cNvSpPr/>
            <p:nvPr/>
          </p:nvSpPr>
          <p:spPr>
            <a:xfrm>
              <a:off x="1794220" y="1345742"/>
              <a:ext cx="327728" cy="716780"/>
            </a:xfrm>
            <a:custGeom>
              <a:avLst/>
              <a:gdLst/>
              <a:ahLst/>
              <a:cxnLst/>
              <a:rect l="l" t="t" r="r" b="b"/>
              <a:pathLst>
                <a:path w="504056" h="504056">
                  <a:moveTo>
                    <a:pt x="0" y="0"/>
                  </a:moveTo>
                  <a:lnTo>
                    <a:pt x="504056" y="0"/>
                  </a:lnTo>
                  <a:lnTo>
                    <a:pt x="504056" y="144016"/>
                  </a:lnTo>
                  <a:lnTo>
                    <a:pt x="144016" y="144016"/>
                  </a:lnTo>
                  <a:lnTo>
                    <a:pt x="144016" y="504056"/>
                  </a:lnTo>
                  <a:lnTo>
                    <a:pt x="0" y="50405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3" tIns="45706" rIns="91413" bIns="45706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33" name="TextBox 32">
            <a:hlinkClick r:id="rId7" action="ppaction://hlinkfile"/>
          </p:cNvPr>
          <p:cNvSpPr txBox="1"/>
          <p:nvPr>
            <p:custDataLst>
              <p:tags r:id="rId8"/>
            </p:custDataLst>
          </p:nvPr>
        </p:nvSpPr>
        <p:spPr>
          <a:xfrm>
            <a:off x="5643570" y="1928808"/>
            <a:ext cx="2786082" cy="3508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91440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Verdana" panose="020B0604030504040204" pitchFamily="34" charset="0"/>
              </a:rPr>
              <a:t>04</a:t>
            </a:r>
            <a:r>
              <a:rPr lang="zh-CN" altLang="en-US" sz="14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Verdana" panose="020B0604030504040204" pitchFamily="34" charset="0"/>
              </a:rPr>
              <a:t> </a:t>
            </a:r>
            <a:r>
              <a:rPr lang="en-US" altLang="zh-CN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《</a:t>
            </a:r>
            <a:r>
              <a:rPr lang="zh-CN" alt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职业发展路径及资源利用</a:t>
            </a:r>
            <a:r>
              <a:rPr lang="en-US" altLang="zh-CN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》</a:t>
            </a:r>
            <a:endParaRPr lang="en-US" altLang="en-US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endParaRPr>
          </a:p>
        </p:txBody>
      </p:sp>
      <p:sp>
        <p:nvSpPr>
          <p:cNvPr id="35" name="TextBox 34">
            <a:hlinkClick r:id="rId9" action="ppaction://hlinkfile"/>
          </p:cNvPr>
          <p:cNvSpPr txBox="1"/>
          <p:nvPr>
            <p:custDataLst>
              <p:tags r:id="rId10"/>
            </p:custDataLst>
          </p:nvPr>
        </p:nvSpPr>
        <p:spPr>
          <a:xfrm>
            <a:off x="874678" y="2792389"/>
            <a:ext cx="2340000" cy="3508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91440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Verdana" panose="020B0604030504040204" pitchFamily="34" charset="0"/>
              </a:rPr>
              <a:t>02 </a:t>
            </a:r>
            <a:r>
              <a:rPr lang="en-US" altLang="zh-CN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《</a:t>
            </a:r>
            <a:r>
              <a:rPr lang="zh-CN" alt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如何在职场中胜出</a:t>
            </a:r>
            <a:r>
              <a:rPr lang="en-US" altLang="zh-CN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》</a:t>
            </a:r>
            <a:endParaRPr lang="en-US" altLang="zh-CN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4071934" y="2786064"/>
            <a:ext cx="958917" cy="4126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  <a:defRPr sz="1800">
                <a:solidFill>
                  <a:srgbClr val="000000"/>
                </a:solidFill>
              </a:defRPr>
            </a:pPr>
            <a:r>
              <a:rPr lang="zh-CN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sym typeface="Arial" panose="020B0604020202020204" pitchFamily="34" charset="0"/>
              </a:rPr>
              <a:t>云课堂</a:t>
            </a:r>
            <a:endParaRPr lang="zh-CN" altLang="en-US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  <a:sym typeface="Arial" panose="020B0604020202020204" pitchFamily="34" charset="0"/>
            </a:endParaRPr>
          </a:p>
        </p:txBody>
      </p:sp>
      <p:sp>
        <p:nvSpPr>
          <p:cNvPr id="62" name="矩形 61">
            <a:hlinkClick r:id="rId11" action="ppaction://hlinkfile"/>
          </p:cNvPr>
          <p:cNvSpPr/>
          <p:nvPr/>
        </p:nvSpPr>
        <p:spPr>
          <a:xfrm>
            <a:off x="1070654" y="1906783"/>
            <a:ext cx="235833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Verdana" panose="020B0604030504040204" pitchFamily="34" charset="0"/>
              </a:rPr>
              <a:t>01</a:t>
            </a:r>
            <a:r>
              <a:rPr lang="en-US" altLang="zh-CN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《</a:t>
            </a:r>
            <a:r>
              <a:rPr lang="zh-CN" alt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职业适应的应对技巧</a:t>
            </a:r>
            <a:r>
              <a:rPr lang="en-US" altLang="zh-CN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》</a:t>
            </a:r>
            <a:endParaRPr lang="zh-CN" altLang="en-U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endParaRPr>
          </a:p>
        </p:txBody>
      </p:sp>
      <p:sp>
        <p:nvSpPr>
          <p:cNvPr id="63" name="矩形 62"/>
          <p:cNvSpPr/>
          <p:nvPr/>
        </p:nvSpPr>
        <p:spPr>
          <a:xfrm>
            <a:off x="3571868" y="1978221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职业适应</a:t>
            </a:r>
            <a:endParaRPr lang="zh-CN" altLang="en-US" sz="1400" dirty="0"/>
          </a:p>
        </p:txBody>
      </p:sp>
      <p:sp>
        <p:nvSpPr>
          <p:cNvPr id="64" name="矩形 63"/>
          <p:cNvSpPr/>
          <p:nvPr/>
        </p:nvSpPr>
        <p:spPr>
          <a:xfrm>
            <a:off x="4597883" y="1975754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职业发展</a:t>
            </a:r>
            <a:endParaRPr lang="zh-CN" altLang="en-US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3050739" y="2857502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职业准备</a:t>
            </a:r>
            <a:endParaRPr lang="zh-CN" altLang="en-US" sz="1400" dirty="0"/>
          </a:p>
        </p:txBody>
      </p:sp>
      <p:sp>
        <p:nvSpPr>
          <p:cNvPr id="67" name="矩形 66"/>
          <p:cNvSpPr/>
          <p:nvPr/>
        </p:nvSpPr>
        <p:spPr>
          <a:xfrm>
            <a:off x="3571868" y="3714758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职业观念</a:t>
            </a:r>
            <a:endParaRPr lang="zh-CN" altLang="en-U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9" name="矩形 68">
            <a:hlinkClick r:id="rId12" action="ppaction://hlinkfile"/>
          </p:cNvPr>
          <p:cNvSpPr/>
          <p:nvPr/>
        </p:nvSpPr>
        <p:spPr>
          <a:xfrm>
            <a:off x="1643042" y="3721083"/>
            <a:ext cx="1785950" cy="350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Verdana" panose="020B0604030504040204" pitchFamily="34" charset="0"/>
              </a:rPr>
              <a:t>03</a:t>
            </a:r>
            <a:r>
              <a:rPr lang="zh-CN" altLang="en-US" sz="14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Verdana" panose="020B0604030504040204" pitchFamily="34" charset="0"/>
              </a:rPr>
              <a:t> </a:t>
            </a:r>
            <a:r>
              <a:rPr lang="en-US" altLang="zh-CN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《</a:t>
            </a:r>
            <a:r>
              <a:rPr lang="zh-CN" alt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与压力共舞</a:t>
            </a:r>
            <a:r>
              <a:rPr lang="en-US" altLang="zh-CN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》</a:t>
            </a:r>
            <a:endParaRPr lang="en-US" altLang="en-US" sz="1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4643438" y="3714758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职业选择</a:t>
            </a:r>
            <a:endParaRPr lang="zh-CN" altLang="en-U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5143504" y="2857502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职业经验</a:t>
            </a:r>
            <a:endParaRPr lang="zh-CN" altLang="en-US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72" name="矩形 71">
            <a:hlinkClick r:id="rId13" action="ppaction://hlinkfile"/>
          </p:cNvPr>
          <p:cNvSpPr/>
          <p:nvPr/>
        </p:nvSpPr>
        <p:spPr>
          <a:xfrm>
            <a:off x="6143636" y="2714626"/>
            <a:ext cx="2627642" cy="55047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1440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Verdana" panose="020B0604030504040204" pitchFamily="34" charset="0"/>
              </a:rPr>
              <a:t>05</a:t>
            </a:r>
            <a:r>
              <a:rPr lang="zh-CN" altLang="en-US" sz="14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Verdana" panose="020B0604030504040204" pitchFamily="34" charset="0"/>
              </a:rPr>
              <a:t> </a:t>
            </a:r>
            <a:r>
              <a:rPr lang="en-US" altLang="zh-CN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《</a:t>
            </a:r>
            <a:r>
              <a:rPr lang="zh-CN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从心理学视角聊聊职场那些事</a:t>
            </a:r>
            <a:endParaRPr lang="en-US" altLang="zh-CN" sz="1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 defTabSz="91440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——</a:t>
            </a:r>
            <a:r>
              <a:rPr lang="zh-CN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我把兴趣走丢了</a:t>
            </a:r>
            <a:r>
              <a:rPr lang="en-US" altLang="zh-CN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》</a:t>
            </a:r>
            <a:endParaRPr lang="en-US" altLang="en-US" sz="1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28" name="矩形 27">
            <a:hlinkClick r:id="rId14" action="ppaction://hlinkfile"/>
          </p:cNvPr>
          <p:cNvSpPr/>
          <p:nvPr/>
        </p:nvSpPr>
        <p:spPr>
          <a:xfrm>
            <a:off x="5715008" y="3643320"/>
            <a:ext cx="3071834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Verdana" panose="020B0604030504040204" pitchFamily="34" charset="0"/>
              </a:rPr>
              <a:t>0</a:t>
            </a:r>
            <a:r>
              <a:rPr lang="en-US" altLang="zh-CN" sz="14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Verdana" panose="020B0604030504040204" pitchFamily="34" charset="0"/>
              </a:rPr>
              <a:t>6</a:t>
            </a:r>
            <a:r>
              <a:rPr lang="zh-CN" altLang="en-US" sz="14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Verdana" panose="020B0604030504040204" pitchFamily="34" charset="0"/>
              </a:rPr>
              <a:t> </a:t>
            </a:r>
            <a:r>
              <a:rPr lang="en-US" altLang="zh-CN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《</a:t>
            </a:r>
            <a:r>
              <a:rPr lang="zh-CN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从心理学视角聊聊职场那些事</a:t>
            </a:r>
            <a:endParaRPr lang="en-US" altLang="zh-CN" sz="1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 defTabSz="91440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——</a:t>
            </a:r>
            <a:r>
              <a:rPr lang="zh-CN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爱一行干一行，干一行爱一行</a:t>
            </a:r>
            <a:r>
              <a:rPr lang="en-US" altLang="zh-CN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》</a:t>
            </a:r>
            <a:endParaRPr lang="en-US" sz="12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Verdana" panose="020B0604030504040204" pitchFamily="34" charset="0"/>
            </a:endParaRPr>
          </a:p>
        </p:txBody>
      </p:sp>
    </p:spTree>
    <p:custDataLst>
      <p:tags r:id="rId15"/>
    </p:custDataLst>
  </p:cSld>
  <p:clrMapOvr>
    <a:masterClrMapping/>
  </p:clrMapOvr>
  <p:transition advTm="10000">
    <p:comb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1000099" y="714362"/>
            <a:ext cx="6480000" cy="1048664"/>
            <a:chOff x="1794082" y="1365468"/>
            <a:chExt cx="6332165" cy="1048664"/>
          </a:xfrm>
        </p:grpSpPr>
        <p:sp>
          <p:nvSpPr>
            <p:cNvPr id="12" name="圆角矩形 11"/>
            <p:cNvSpPr/>
            <p:nvPr/>
          </p:nvSpPr>
          <p:spPr>
            <a:xfrm>
              <a:off x="1857356" y="1428742"/>
              <a:ext cx="6228000" cy="928694"/>
            </a:xfrm>
            <a:prstGeom prst="roundRect">
              <a:avLst>
                <a:gd name="adj" fmla="val 0"/>
              </a:avLst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lIns="91413" tIns="45706" rIns="91413" bIns="45706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1979406" y="1500180"/>
              <a:ext cx="6048000" cy="795154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/>
            <a:p>
              <a:pPr algn="just" defTabSz="914400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b="1" dirty="0" smtClean="0"/>
                <a:t>首席职业指导师提前一周在网上发布个人预约职业指导场次。个人通过</a:t>
              </a:r>
              <a:r>
                <a:rPr lang="zh-CN" altLang="en-US" sz="1200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</a:rPr>
                <a:t>上海人社</a:t>
              </a:r>
              <a:r>
                <a:rPr lang="en-US" altLang="zh-CN" sz="1200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</a:rPr>
                <a:t>APP</a:t>
              </a:r>
              <a:r>
                <a:rPr lang="zh-CN" altLang="en-US" sz="1200" b="1" dirty="0" smtClean="0"/>
                <a:t>的</a:t>
              </a:r>
              <a:r>
                <a:rPr lang="zh-CN" altLang="en-US" sz="1200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</a:rPr>
                <a:t>个人预约职业指导服务</a:t>
              </a:r>
              <a:r>
                <a:rPr lang="zh-CN" altLang="en-US" sz="1200" b="1" dirty="0" smtClean="0"/>
                <a:t>板块，网上预约指导。首席职业指导师通过电话、微信视频、腾讯视频等方式开展线上职业指导服务。</a:t>
              </a:r>
              <a:endParaRPr lang="zh-CN" altLang="zh-CN" sz="1200" b="1" dirty="0"/>
            </a:p>
          </p:txBody>
        </p:sp>
        <p:sp>
          <p:nvSpPr>
            <p:cNvPr id="14" name="矩形 93"/>
            <p:cNvSpPr/>
            <p:nvPr/>
          </p:nvSpPr>
          <p:spPr>
            <a:xfrm rot="10800000">
              <a:off x="7837322" y="2126794"/>
              <a:ext cx="288925" cy="287338"/>
            </a:xfrm>
            <a:custGeom>
              <a:avLst/>
              <a:gdLst/>
              <a:ahLst/>
              <a:cxnLst/>
              <a:rect l="l" t="t" r="r" b="b"/>
              <a:pathLst>
                <a:path w="504056" h="504056">
                  <a:moveTo>
                    <a:pt x="0" y="0"/>
                  </a:moveTo>
                  <a:lnTo>
                    <a:pt x="504056" y="0"/>
                  </a:lnTo>
                  <a:lnTo>
                    <a:pt x="504056" y="144016"/>
                  </a:lnTo>
                  <a:lnTo>
                    <a:pt x="144016" y="144016"/>
                  </a:lnTo>
                  <a:lnTo>
                    <a:pt x="144016" y="504056"/>
                  </a:lnTo>
                  <a:lnTo>
                    <a:pt x="0" y="50405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3" tIns="45706" rIns="91413" bIns="45706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5" name="矩形 93"/>
            <p:cNvSpPr/>
            <p:nvPr/>
          </p:nvSpPr>
          <p:spPr>
            <a:xfrm>
              <a:off x="1794082" y="1365468"/>
              <a:ext cx="287337" cy="288925"/>
            </a:xfrm>
            <a:custGeom>
              <a:avLst/>
              <a:gdLst/>
              <a:ahLst/>
              <a:cxnLst/>
              <a:rect l="l" t="t" r="r" b="b"/>
              <a:pathLst>
                <a:path w="504056" h="504056">
                  <a:moveTo>
                    <a:pt x="0" y="0"/>
                  </a:moveTo>
                  <a:lnTo>
                    <a:pt x="504056" y="0"/>
                  </a:lnTo>
                  <a:lnTo>
                    <a:pt x="504056" y="144016"/>
                  </a:lnTo>
                  <a:lnTo>
                    <a:pt x="144016" y="144016"/>
                  </a:lnTo>
                  <a:lnTo>
                    <a:pt x="144016" y="504056"/>
                  </a:lnTo>
                  <a:lnTo>
                    <a:pt x="0" y="50405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3" tIns="45706" rIns="91413" bIns="45706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16" name="圆角矩形 10"/>
          <p:cNvSpPr/>
          <p:nvPr/>
        </p:nvSpPr>
        <p:spPr>
          <a:xfrm>
            <a:off x="714348" y="214296"/>
            <a:ext cx="1332000" cy="360000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68570" tIns="34286" rIns="68570" bIns="34286" anchor="ctr"/>
          <a:lstStyle/>
          <a:p>
            <a:pPr algn="ctr">
              <a:lnSpc>
                <a:spcPct val="120000"/>
              </a:lnSpc>
              <a:defRPr sz="1800">
                <a:solidFill>
                  <a:srgbClr val="000000"/>
                </a:solidFill>
              </a:defRPr>
            </a:pPr>
            <a:r>
              <a:rPr lang="zh-CN" altLang="en-US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云指导</a:t>
            </a:r>
            <a:endParaRPr lang="zh-CN" altLang="en-US" sz="1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sym typeface="Arial" panose="020B0604020202020204" pitchFamily="34" charset="0"/>
            </a:endParaRPr>
          </a:p>
        </p:txBody>
      </p:sp>
      <p:sp>
        <p:nvSpPr>
          <p:cNvPr id="51" name="Freeform 23"/>
          <p:cNvSpPr/>
          <p:nvPr/>
        </p:nvSpPr>
        <p:spPr bwMode="auto">
          <a:xfrm>
            <a:off x="2986064" y="2025653"/>
            <a:ext cx="974725" cy="974725"/>
          </a:xfrm>
          <a:custGeom>
            <a:avLst/>
            <a:gdLst>
              <a:gd name="connsiteX0" fmla="*/ 0 w 1811734"/>
              <a:gd name="connsiteY0" fmla="*/ 905867 h 1811734"/>
              <a:gd name="connsiteX1" fmla="*/ 905867 w 1811734"/>
              <a:gd name="connsiteY1" fmla="*/ 0 h 1811734"/>
              <a:gd name="connsiteX2" fmla="*/ 1811734 w 1811734"/>
              <a:gd name="connsiteY2" fmla="*/ 905867 h 1811734"/>
              <a:gd name="connsiteX3" fmla="*/ 905867 w 1811734"/>
              <a:gd name="connsiteY3" fmla="*/ 1811734 h 1811734"/>
              <a:gd name="connsiteX4" fmla="*/ 0 w 1811734"/>
              <a:gd name="connsiteY4" fmla="*/ 905867 h 18117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11734" h="1811734">
                <a:moveTo>
                  <a:pt x="0" y="905867"/>
                </a:moveTo>
                <a:cubicBezTo>
                  <a:pt x="0" y="405570"/>
                  <a:pt x="405570" y="0"/>
                  <a:pt x="905867" y="0"/>
                </a:cubicBezTo>
                <a:cubicBezTo>
                  <a:pt x="1406164" y="0"/>
                  <a:pt x="1811734" y="405570"/>
                  <a:pt x="1811734" y="905867"/>
                </a:cubicBezTo>
                <a:cubicBezTo>
                  <a:pt x="1811734" y="1406164"/>
                  <a:pt x="1406164" y="1811734"/>
                  <a:pt x="905867" y="1811734"/>
                </a:cubicBezTo>
                <a:cubicBezTo>
                  <a:pt x="405570" y="1811734"/>
                  <a:pt x="0" y="1406164"/>
                  <a:pt x="0" y="90586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289513" tIns="289513" rIns="289513" bIns="289513" spcCol="1270" anchor="ctr"/>
          <a:lstStyle/>
          <a:p>
            <a:pPr algn="just" defTabSz="1157605" fontAlgn="auto">
              <a:lnSpc>
                <a:spcPct val="120000"/>
              </a:lnSpc>
              <a:spcBef>
                <a:spcPts val="0"/>
              </a:spcBef>
              <a:spcAft>
                <a:spcPct val="35000"/>
              </a:spcAft>
              <a:defRPr/>
            </a:pPr>
            <a:endParaRPr lang="en-GB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Freeform 24"/>
          <p:cNvSpPr/>
          <p:nvPr/>
        </p:nvSpPr>
        <p:spPr bwMode="auto">
          <a:xfrm>
            <a:off x="4040164" y="2230441"/>
            <a:ext cx="565150" cy="565150"/>
          </a:xfrm>
          <a:custGeom>
            <a:avLst/>
            <a:gdLst>
              <a:gd name="connsiteX0" fmla="*/ 139284 w 1050805"/>
              <a:gd name="connsiteY0" fmla="*/ 401828 h 1050805"/>
              <a:gd name="connsiteX1" fmla="*/ 401828 w 1050805"/>
              <a:gd name="connsiteY1" fmla="*/ 401828 h 1050805"/>
              <a:gd name="connsiteX2" fmla="*/ 401828 w 1050805"/>
              <a:gd name="connsiteY2" fmla="*/ 139284 h 1050805"/>
              <a:gd name="connsiteX3" fmla="*/ 648977 w 1050805"/>
              <a:gd name="connsiteY3" fmla="*/ 139284 h 1050805"/>
              <a:gd name="connsiteX4" fmla="*/ 648977 w 1050805"/>
              <a:gd name="connsiteY4" fmla="*/ 401828 h 1050805"/>
              <a:gd name="connsiteX5" fmla="*/ 911521 w 1050805"/>
              <a:gd name="connsiteY5" fmla="*/ 401828 h 1050805"/>
              <a:gd name="connsiteX6" fmla="*/ 911521 w 1050805"/>
              <a:gd name="connsiteY6" fmla="*/ 648977 h 1050805"/>
              <a:gd name="connsiteX7" fmla="*/ 648977 w 1050805"/>
              <a:gd name="connsiteY7" fmla="*/ 648977 h 1050805"/>
              <a:gd name="connsiteX8" fmla="*/ 648977 w 1050805"/>
              <a:gd name="connsiteY8" fmla="*/ 911521 h 1050805"/>
              <a:gd name="connsiteX9" fmla="*/ 401828 w 1050805"/>
              <a:gd name="connsiteY9" fmla="*/ 911521 h 1050805"/>
              <a:gd name="connsiteX10" fmla="*/ 401828 w 1050805"/>
              <a:gd name="connsiteY10" fmla="*/ 648977 h 1050805"/>
              <a:gd name="connsiteX11" fmla="*/ 139284 w 1050805"/>
              <a:gd name="connsiteY11" fmla="*/ 648977 h 1050805"/>
              <a:gd name="connsiteX12" fmla="*/ 139284 w 1050805"/>
              <a:gd name="connsiteY12" fmla="*/ 401828 h 1050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050805" h="1050805">
                <a:moveTo>
                  <a:pt x="139284" y="401828"/>
                </a:moveTo>
                <a:lnTo>
                  <a:pt x="401828" y="401828"/>
                </a:lnTo>
                <a:lnTo>
                  <a:pt x="401828" y="139284"/>
                </a:lnTo>
                <a:lnTo>
                  <a:pt x="648977" y="139284"/>
                </a:lnTo>
                <a:lnTo>
                  <a:pt x="648977" y="401828"/>
                </a:lnTo>
                <a:lnTo>
                  <a:pt x="911521" y="401828"/>
                </a:lnTo>
                <a:lnTo>
                  <a:pt x="911521" y="648977"/>
                </a:lnTo>
                <a:lnTo>
                  <a:pt x="648977" y="648977"/>
                </a:lnTo>
                <a:lnTo>
                  <a:pt x="648977" y="911521"/>
                </a:lnTo>
                <a:lnTo>
                  <a:pt x="401828" y="911521"/>
                </a:lnTo>
                <a:lnTo>
                  <a:pt x="401828" y="648977"/>
                </a:lnTo>
                <a:lnTo>
                  <a:pt x="139284" y="648977"/>
                </a:lnTo>
                <a:lnTo>
                  <a:pt x="139284" y="401828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127559" tIns="368004" rIns="127559" bIns="368004" spcCol="1270" anchor="ctr"/>
          <a:lstStyle/>
          <a:p>
            <a:pPr algn="just" defTabSz="492125" fontAlgn="auto">
              <a:lnSpc>
                <a:spcPct val="120000"/>
              </a:lnSpc>
              <a:spcBef>
                <a:spcPts val="0"/>
              </a:spcBef>
              <a:spcAft>
                <a:spcPct val="35000"/>
              </a:spcAft>
              <a:defRPr/>
            </a:pPr>
            <a:endParaRPr lang="en-GB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Freeform 25"/>
          <p:cNvSpPr/>
          <p:nvPr/>
        </p:nvSpPr>
        <p:spPr bwMode="auto">
          <a:xfrm>
            <a:off x="4684689" y="2025653"/>
            <a:ext cx="974725" cy="974725"/>
          </a:xfrm>
          <a:custGeom>
            <a:avLst/>
            <a:gdLst>
              <a:gd name="connsiteX0" fmla="*/ 0 w 1811734"/>
              <a:gd name="connsiteY0" fmla="*/ 905867 h 1811734"/>
              <a:gd name="connsiteX1" fmla="*/ 905867 w 1811734"/>
              <a:gd name="connsiteY1" fmla="*/ 0 h 1811734"/>
              <a:gd name="connsiteX2" fmla="*/ 1811734 w 1811734"/>
              <a:gd name="connsiteY2" fmla="*/ 905867 h 1811734"/>
              <a:gd name="connsiteX3" fmla="*/ 905867 w 1811734"/>
              <a:gd name="connsiteY3" fmla="*/ 1811734 h 1811734"/>
              <a:gd name="connsiteX4" fmla="*/ 0 w 1811734"/>
              <a:gd name="connsiteY4" fmla="*/ 905867 h 18117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11734" h="1811734">
                <a:moveTo>
                  <a:pt x="0" y="905867"/>
                </a:moveTo>
                <a:cubicBezTo>
                  <a:pt x="0" y="405570"/>
                  <a:pt x="405570" y="0"/>
                  <a:pt x="905867" y="0"/>
                </a:cubicBezTo>
                <a:cubicBezTo>
                  <a:pt x="1406164" y="0"/>
                  <a:pt x="1811734" y="405570"/>
                  <a:pt x="1811734" y="905867"/>
                </a:cubicBezTo>
                <a:cubicBezTo>
                  <a:pt x="1811734" y="1406164"/>
                  <a:pt x="1406164" y="1811734"/>
                  <a:pt x="905867" y="1811734"/>
                </a:cubicBezTo>
                <a:cubicBezTo>
                  <a:pt x="405570" y="1811734"/>
                  <a:pt x="0" y="1406164"/>
                  <a:pt x="0" y="905867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289513" tIns="289513" rIns="289513" bIns="289513" spcCol="1270" anchor="ctr"/>
          <a:lstStyle/>
          <a:p>
            <a:pPr algn="just" defTabSz="1157605" fontAlgn="auto">
              <a:lnSpc>
                <a:spcPct val="120000"/>
              </a:lnSpc>
              <a:spcBef>
                <a:spcPts val="0"/>
              </a:spcBef>
              <a:spcAft>
                <a:spcPct val="35000"/>
              </a:spcAft>
              <a:defRPr/>
            </a:pPr>
            <a:endParaRPr lang="en-GB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Freeform 26"/>
          <p:cNvSpPr/>
          <p:nvPr/>
        </p:nvSpPr>
        <p:spPr bwMode="auto">
          <a:xfrm>
            <a:off x="5738789" y="2230441"/>
            <a:ext cx="566738" cy="565150"/>
          </a:xfrm>
          <a:custGeom>
            <a:avLst/>
            <a:gdLst>
              <a:gd name="connsiteX0" fmla="*/ 139284 w 1050805"/>
              <a:gd name="connsiteY0" fmla="*/ 216466 h 1050805"/>
              <a:gd name="connsiteX1" fmla="*/ 911521 w 1050805"/>
              <a:gd name="connsiteY1" fmla="*/ 216466 h 1050805"/>
              <a:gd name="connsiteX2" fmla="*/ 911521 w 1050805"/>
              <a:gd name="connsiteY2" fmla="*/ 463615 h 1050805"/>
              <a:gd name="connsiteX3" fmla="*/ 139284 w 1050805"/>
              <a:gd name="connsiteY3" fmla="*/ 463615 h 1050805"/>
              <a:gd name="connsiteX4" fmla="*/ 139284 w 1050805"/>
              <a:gd name="connsiteY4" fmla="*/ 216466 h 1050805"/>
              <a:gd name="connsiteX5" fmla="*/ 139284 w 1050805"/>
              <a:gd name="connsiteY5" fmla="*/ 587190 h 1050805"/>
              <a:gd name="connsiteX6" fmla="*/ 911521 w 1050805"/>
              <a:gd name="connsiteY6" fmla="*/ 587190 h 1050805"/>
              <a:gd name="connsiteX7" fmla="*/ 911521 w 1050805"/>
              <a:gd name="connsiteY7" fmla="*/ 834339 h 1050805"/>
              <a:gd name="connsiteX8" fmla="*/ 139284 w 1050805"/>
              <a:gd name="connsiteY8" fmla="*/ 834339 h 1050805"/>
              <a:gd name="connsiteX9" fmla="*/ 139284 w 1050805"/>
              <a:gd name="connsiteY9" fmla="*/ 587190 h 1050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50805" h="1050805">
                <a:moveTo>
                  <a:pt x="139284" y="216466"/>
                </a:moveTo>
                <a:lnTo>
                  <a:pt x="911521" y="216466"/>
                </a:lnTo>
                <a:lnTo>
                  <a:pt x="911521" y="463615"/>
                </a:lnTo>
                <a:lnTo>
                  <a:pt x="139284" y="463615"/>
                </a:lnTo>
                <a:lnTo>
                  <a:pt x="139284" y="216466"/>
                </a:lnTo>
                <a:close/>
                <a:moveTo>
                  <a:pt x="139284" y="587190"/>
                </a:moveTo>
                <a:lnTo>
                  <a:pt x="911521" y="587190"/>
                </a:lnTo>
                <a:lnTo>
                  <a:pt x="911521" y="834339"/>
                </a:lnTo>
                <a:lnTo>
                  <a:pt x="139284" y="834339"/>
                </a:lnTo>
                <a:lnTo>
                  <a:pt x="139284" y="58719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127559" tIns="198245" rIns="127559" bIns="198245" spcCol="1270" anchor="ctr"/>
          <a:lstStyle/>
          <a:p>
            <a:pPr algn="just" defTabSz="1273175" fontAlgn="auto">
              <a:lnSpc>
                <a:spcPct val="120000"/>
              </a:lnSpc>
              <a:spcBef>
                <a:spcPts val="0"/>
              </a:spcBef>
              <a:spcAft>
                <a:spcPct val="35000"/>
              </a:spcAft>
              <a:defRPr/>
            </a:pPr>
            <a:endParaRPr lang="en-GB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Freeform 27"/>
          <p:cNvSpPr/>
          <p:nvPr/>
        </p:nvSpPr>
        <p:spPr bwMode="auto">
          <a:xfrm>
            <a:off x="6384902" y="2025653"/>
            <a:ext cx="974725" cy="974725"/>
          </a:xfrm>
          <a:custGeom>
            <a:avLst/>
            <a:gdLst>
              <a:gd name="connsiteX0" fmla="*/ 0 w 1811734"/>
              <a:gd name="connsiteY0" fmla="*/ 905867 h 1811734"/>
              <a:gd name="connsiteX1" fmla="*/ 905867 w 1811734"/>
              <a:gd name="connsiteY1" fmla="*/ 0 h 1811734"/>
              <a:gd name="connsiteX2" fmla="*/ 1811734 w 1811734"/>
              <a:gd name="connsiteY2" fmla="*/ 905867 h 1811734"/>
              <a:gd name="connsiteX3" fmla="*/ 905867 w 1811734"/>
              <a:gd name="connsiteY3" fmla="*/ 1811734 h 1811734"/>
              <a:gd name="connsiteX4" fmla="*/ 0 w 1811734"/>
              <a:gd name="connsiteY4" fmla="*/ 905867 h 18117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11734" h="1811734">
                <a:moveTo>
                  <a:pt x="0" y="905867"/>
                </a:moveTo>
                <a:cubicBezTo>
                  <a:pt x="0" y="405570"/>
                  <a:pt x="405570" y="0"/>
                  <a:pt x="905867" y="0"/>
                </a:cubicBezTo>
                <a:cubicBezTo>
                  <a:pt x="1406164" y="0"/>
                  <a:pt x="1811734" y="405570"/>
                  <a:pt x="1811734" y="905867"/>
                </a:cubicBezTo>
                <a:cubicBezTo>
                  <a:pt x="1811734" y="1406164"/>
                  <a:pt x="1406164" y="1811734"/>
                  <a:pt x="905867" y="1811734"/>
                </a:cubicBezTo>
                <a:cubicBezTo>
                  <a:pt x="405570" y="1811734"/>
                  <a:pt x="0" y="1406164"/>
                  <a:pt x="0" y="90586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289513" tIns="289513" rIns="289513" bIns="289513" spcCol="1270" anchor="ctr"/>
          <a:lstStyle/>
          <a:p>
            <a:pPr algn="just" defTabSz="1157605" fontAlgn="auto">
              <a:lnSpc>
                <a:spcPct val="120000"/>
              </a:lnSpc>
              <a:spcBef>
                <a:spcPts val="0"/>
              </a:spcBef>
              <a:spcAft>
                <a:spcPct val="35000"/>
              </a:spcAft>
              <a:defRPr/>
            </a:pPr>
            <a:endParaRPr lang="en-GB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Freeform 28"/>
          <p:cNvSpPr/>
          <p:nvPr/>
        </p:nvSpPr>
        <p:spPr bwMode="auto">
          <a:xfrm>
            <a:off x="1285852" y="2025653"/>
            <a:ext cx="974725" cy="974725"/>
          </a:xfrm>
          <a:custGeom>
            <a:avLst/>
            <a:gdLst>
              <a:gd name="connsiteX0" fmla="*/ 0 w 1811734"/>
              <a:gd name="connsiteY0" fmla="*/ 905867 h 1811734"/>
              <a:gd name="connsiteX1" fmla="*/ 905867 w 1811734"/>
              <a:gd name="connsiteY1" fmla="*/ 0 h 1811734"/>
              <a:gd name="connsiteX2" fmla="*/ 1811734 w 1811734"/>
              <a:gd name="connsiteY2" fmla="*/ 905867 h 1811734"/>
              <a:gd name="connsiteX3" fmla="*/ 905867 w 1811734"/>
              <a:gd name="connsiteY3" fmla="*/ 1811734 h 1811734"/>
              <a:gd name="connsiteX4" fmla="*/ 0 w 1811734"/>
              <a:gd name="connsiteY4" fmla="*/ 905867 h 18117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11734" h="1811734">
                <a:moveTo>
                  <a:pt x="0" y="905867"/>
                </a:moveTo>
                <a:cubicBezTo>
                  <a:pt x="0" y="405570"/>
                  <a:pt x="405570" y="0"/>
                  <a:pt x="905867" y="0"/>
                </a:cubicBezTo>
                <a:cubicBezTo>
                  <a:pt x="1406164" y="0"/>
                  <a:pt x="1811734" y="405570"/>
                  <a:pt x="1811734" y="905867"/>
                </a:cubicBezTo>
                <a:cubicBezTo>
                  <a:pt x="1811734" y="1406164"/>
                  <a:pt x="1406164" y="1811734"/>
                  <a:pt x="905867" y="1811734"/>
                </a:cubicBezTo>
                <a:cubicBezTo>
                  <a:pt x="405570" y="1811734"/>
                  <a:pt x="0" y="1406164"/>
                  <a:pt x="0" y="905867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289513" tIns="289513" rIns="289513" bIns="289513" spcCol="1270" anchor="ctr"/>
          <a:lstStyle/>
          <a:p>
            <a:pPr algn="just" defTabSz="1157605" fontAlgn="auto">
              <a:lnSpc>
                <a:spcPct val="120000"/>
              </a:lnSpc>
              <a:spcBef>
                <a:spcPts val="0"/>
              </a:spcBef>
              <a:spcAft>
                <a:spcPct val="35000"/>
              </a:spcAft>
              <a:defRPr/>
            </a:pPr>
            <a:endParaRPr lang="en-GB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Freeform 29"/>
          <p:cNvSpPr/>
          <p:nvPr/>
        </p:nvSpPr>
        <p:spPr bwMode="auto">
          <a:xfrm>
            <a:off x="2339952" y="2230441"/>
            <a:ext cx="566737" cy="565150"/>
          </a:xfrm>
          <a:custGeom>
            <a:avLst/>
            <a:gdLst>
              <a:gd name="connsiteX0" fmla="*/ 139284 w 1050805"/>
              <a:gd name="connsiteY0" fmla="*/ 401828 h 1050805"/>
              <a:gd name="connsiteX1" fmla="*/ 401828 w 1050805"/>
              <a:gd name="connsiteY1" fmla="*/ 401828 h 1050805"/>
              <a:gd name="connsiteX2" fmla="*/ 401828 w 1050805"/>
              <a:gd name="connsiteY2" fmla="*/ 139284 h 1050805"/>
              <a:gd name="connsiteX3" fmla="*/ 648977 w 1050805"/>
              <a:gd name="connsiteY3" fmla="*/ 139284 h 1050805"/>
              <a:gd name="connsiteX4" fmla="*/ 648977 w 1050805"/>
              <a:gd name="connsiteY4" fmla="*/ 401828 h 1050805"/>
              <a:gd name="connsiteX5" fmla="*/ 911521 w 1050805"/>
              <a:gd name="connsiteY5" fmla="*/ 401828 h 1050805"/>
              <a:gd name="connsiteX6" fmla="*/ 911521 w 1050805"/>
              <a:gd name="connsiteY6" fmla="*/ 648977 h 1050805"/>
              <a:gd name="connsiteX7" fmla="*/ 648977 w 1050805"/>
              <a:gd name="connsiteY7" fmla="*/ 648977 h 1050805"/>
              <a:gd name="connsiteX8" fmla="*/ 648977 w 1050805"/>
              <a:gd name="connsiteY8" fmla="*/ 911521 h 1050805"/>
              <a:gd name="connsiteX9" fmla="*/ 401828 w 1050805"/>
              <a:gd name="connsiteY9" fmla="*/ 911521 h 1050805"/>
              <a:gd name="connsiteX10" fmla="*/ 401828 w 1050805"/>
              <a:gd name="connsiteY10" fmla="*/ 648977 h 1050805"/>
              <a:gd name="connsiteX11" fmla="*/ 139284 w 1050805"/>
              <a:gd name="connsiteY11" fmla="*/ 648977 h 1050805"/>
              <a:gd name="connsiteX12" fmla="*/ 139284 w 1050805"/>
              <a:gd name="connsiteY12" fmla="*/ 401828 h 1050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050805" h="1050805">
                <a:moveTo>
                  <a:pt x="139284" y="401828"/>
                </a:moveTo>
                <a:lnTo>
                  <a:pt x="401828" y="401828"/>
                </a:lnTo>
                <a:lnTo>
                  <a:pt x="401828" y="139284"/>
                </a:lnTo>
                <a:lnTo>
                  <a:pt x="648977" y="139284"/>
                </a:lnTo>
                <a:lnTo>
                  <a:pt x="648977" y="401828"/>
                </a:lnTo>
                <a:lnTo>
                  <a:pt x="911521" y="401828"/>
                </a:lnTo>
                <a:lnTo>
                  <a:pt x="911521" y="648977"/>
                </a:lnTo>
                <a:lnTo>
                  <a:pt x="648977" y="648977"/>
                </a:lnTo>
                <a:lnTo>
                  <a:pt x="648977" y="911521"/>
                </a:lnTo>
                <a:lnTo>
                  <a:pt x="401828" y="911521"/>
                </a:lnTo>
                <a:lnTo>
                  <a:pt x="401828" y="648977"/>
                </a:lnTo>
                <a:lnTo>
                  <a:pt x="139284" y="648977"/>
                </a:lnTo>
                <a:lnTo>
                  <a:pt x="139284" y="401828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127559" tIns="368004" rIns="127559" bIns="368004" spcCol="1270" anchor="ctr"/>
          <a:lstStyle/>
          <a:p>
            <a:pPr algn="just" defTabSz="492125" fontAlgn="auto">
              <a:lnSpc>
                <a:spcPct val="120000"/>
              </a:lnSpc>
              <a:spcBef>
                <a:spcPts val="0"/>
              </a:spcBef>
              <a:spcAft>
                <a:spcPct val="35000"/>
              </a:spcAft>
              <a:defRPr/>
            </a:pPr>
            <a:endParaRPr lang="en-GB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3" name="Group 5"/>
          <p:cNvGrpSpPr/>
          <p:nvPr/>
        </p:nvGrpSpPr>
        <p:grpSpPr bwMode="auto">
          <a:xfrm>
            <a:off x="1602107" y="2324819"/>
            <a:ext cx="342852" cy="365762"/>
            <a:chOff x="9159875" y="1647825"/>
            <a:chExt cx="434975" cy="464344"/>
          </a:xfrm>
          <a:solidFill>
            <a:schemeClr val="bg2"/>
          </a:solidFill>
        </p:grpSpPr>
        <p:sp>
          <p:nvSpPr>
            <p:cNvPr id="48" name="AutoShape 78"/>
            <p:cNvSpPr/>
            <p:nvPr/>
          </p:nvSpPr>
          <p:spPr bwMode="auto">
            <a:xfrm>
              <a:off x="9159875" y="1647825"/>
              <a:ext cx="434975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18900"/>
                  </a:moveTo>
                  <a:cubicBezTo>
                    <a:pt x="20160" y="19643"/>
                    <a:pt x="19513" y="20249"/>
                    <a:pt x="18720" y="20249"/>
                  </a:cubicBezTo>
                  <a:lnTo>
                    <a:pt x="2880" y="20249"/>
                  </a:lnTo>
                  <a:cubicBezTo>
                    <a:pt x="2086" y="20249"/>
                    <a:pt x="1440" y="19643"/>
                    <a:pt x="1440" y="18900"/>
                  </a:cubicBezTo>
                  <a:lnTo>
                    <a:pt x="1440" y="2700"/>
                  </a:lnTo>
                  <a:cubicBezTo>
                    <a:pt x="1440" y="1955"/>
                    <a:pt x="2086" y="1350"/>
                    <a:pt x="2880" y="1350"/>
                  </a:cubicBezTo>
                  <a:lnTo>
                    <a:pt x="18720" y="1350"/>
                  </a:lnTo>
                  <a:cubicBezTo>
                    <a:pt x="19513" y="1350"/>
                    <a:pt x="20160" y="1955"/>
                    <a:pt x="20160" y="2700"/>
                  </a:cubicBezTo>
                  <a:cubicBezTo>
                    <a:pt x="20160" y="2700"/>
                    <a:pt x="20160" y="18900"/>
                    <a:pt x="20160" y="18900"/>
                  </a:cubicBezTo>
                  <a:close/>
                  <a:moveTo>
                    <a:pt x="18720" y="0"/>
                  </a:moveTo>
                  <a:lnTo>
                    <a:pt x="2880" y="0"/>
                  </a:lnTo>
                  <a:cubicBezTo>
                    <a:pt x="1289" y="0"/>
                    <a:pt x="0" y="1208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1289" y="21599"/>
                    <a:pt x="2880" y="21599"/>
                  </a:cubicBezTo>
                  <a:lnTo>
                    <a:pt x="18720" y="21599"/>
                  </a:lnTo>
                  <a:cubicBezTo>
                    <a:pt x="20310" y="21599"/>
                    <a:pt x="21599" y="20391"/>
                    <a:pt x="21599" y="18900"/>
                  </a:cubicBezTo>
                  <a:lnTo>
                    <a:pt x="21599" y="2700"/>
                  </a:lnTo>
                  <a:cubicBezTo>
                    <a:pt x="21599" y="1208"/>
                    <a:pt x="20310" y="0"/>
                    <a:pt x="18720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17447" tIns="17447" rIns="17447" bIns="17447" anchor="ctr"/>
            <a:lstStyle/>
            <a:p>
              <a:pPr algn="just" defTabSz="148590" fontAlgn="auto" hangingPunct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6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AutoShape 79"/>
            <p:cNvSpPr/>
            <p:nvPr/>
          </p:nvSpPr>
          <p:spPr bwMode="auto">
            <a:xfrm>
              <a:off x="9217819" y="1705769"/>
              <a:ext cx="319088" cy="2905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18" y="20519"/>
                  </a:moveTo>
                  <a:lnTo>
                    <a:pt x="14053" y="16248"/>
                  </a:lnTo>
                  <a:lnTo>
                    <a:pt x="16690" y="12959"/>
                  </a:lnTo>
                  <a:lnTo>
                    <a:pt x="20618" y="17689"/>
                  </a:lnTo>
                  <a:lnTo>
                    <a:pt x="20618" y="20519"/>
                  </a:lnTo>
                  <a:cubicBezTo>
                    <a:pt x="20618" y="20519"/>
                    <a:pt x="17418" y="20519"/>
                    <a:pt x="17418" y="20519"/>
                  </a:cubicBezTo>
                  <a:close/>
                  <a:moveTo>
                    <a:pt x="981" y="11446"/>
                  </a:moveTo>
                  <a:lnTo>
                    <a:pt x="4909" y="6479"/>
                  </a:lnTo>
                  <a:lnTo>
                    <a:pt x="12828" y="16353"/>
                  </a:lnTo>
                  <a:lnTo>
                    <a:pt x="13398" y="17064"/>
                  </a:lnTo>
                  <a:lnTo>
                    <a:pt x="16109" y="20519"/>
                  </a:lnTo>
                  <a:lnTo>
                    <a:pt x="981" y="20519"/>
                  </a:lnTo>
                  <a:cubicBezTo>
                    <a:pt x="981" y="20519"/>
                    <a:pt x="981" y="11446"/>
                    <a:pt x="981" y="11446"/>
                  </a:cubicBezTo>
                  <a:close/>
                  <a:moveTo>
                    <a:pt x="20618" y="1080"/>
                  </a:moveTo>
                  <a:lnTo>
                    <a:pt x="20618" y="16058"/>
                  </a:lnTo>
                  <a:lnTo>
                    <a:pt x="17427" y="12244"/>
                  </a:lnTo>
                  <a:cubicBezTo>
                    <a:pt x="17240" y="12012"/>
                    <a:pt x="16972" y="11879"/>
                    <a:pt x="16690" y="11879"/>
                  </a:cubicBezTo>
                  <a:cubicBezTo>
                    <a:pt x="16409" y="11879"/>
                    <a:pt x="16141" y="12012"/>
                    <a:pt x="15954" y="12244"/>
                  </a:cubicBezTo>
                  <a:lnTo>
                    <a:pt x="13399" y="15432"/>
                  </a:lnTo>
                  <a:lnTo>
                    <a:pt x="5645" y="5764"/>
                  </a:lnTo>
                  <a:cubicBezTo>
                    <a:pt x="5458" y="5532"/>
                    <a:pt x="5190" y="5400"/>
                    <a:pt x="4909" y="5400"/>
                  </a:cubicBezTo>
                  <a:cubicBezTo>
                    <a:pt x="4627" y="5400"/>
                    <a:pt x="4359" y="5532"/>
                    <a:pt x="4172" y="5764"/>
                  </a:cubicBezTo>
                  <a:lnTo>
                    <a:pt x="981" y="9812"/>
                  </a:lnTo>
                  <a:lnTo>
                    <a:pt x="981" y="1080"/>
                  </a:lnTo>
                  <a:cubicBezTo>
                    <a:pt x="981" y="1080"/>
                    <a:pt x="20618" y="1080"/>
                    <a:pt x="20618" y="1080"/>
                  </a:cubicBezTo>
                  <a:close/>
                  <a:moveTo>
                    <a:pt x="20618" y="0"/>
                  </a:moveTo>
                  <a:lnTo>
                    <a:pt x="981" y="0"/>
                  </a:lnTo>
                  <a:cubicBezTo>
                    <a:pt x="439" y="0"/>
                    <a:pt x="0" y="483"/>
                    <a:pt x="0" y="1080"/>
                  </a:cubicBezTo>
                  <a:lnTo>
                    <a:pt x="0" y="20519"/>
                  </a:lnTo>
                  <a:cubicBezTo>
                    <a:pt x="0" y="21116"/>
                    <a:pt x="439" y="21599"/>
                    <a:pt x="981" y="21599"/>
                  </a:cubicBezTo>
                  <a:lnTo>
                    <a:pt x="20618" y="21599"/>
                  </a:lnTo>
                  <a:cubicBezTo>
                    <a:pt x="21160" y="21599"/>
                    <a:pt x="21600" y="21116"/>
                    <a:pt x="21600" y="20519"/>
                  </a:cubicBezTo>
                  <a:lnTo>
                    <a:pt x="21600" y="1080"/>
                  </a:lnTo>
                  <a:cubicBezTo>
                    <a:pt x="21600" y="483"/>
                    <a:pt x="21160" y="0"/>
                    <a:pt x="20618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17447" tIns="17447" rIns="17447" bIns="17447" anchor="ctr"/>
            <a:lstStyle/>
            <a:p>
              <a:pPr algn="just" defTabSz="148590" fontAlgn="auto" hangingPunct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6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AutoShape 80"/>
            <p:cNvSpPr/>
            <p:nvPr/>
          </p:nvSpPr>
          <p:spPr bwMode="auto">
            <a:xfrm>
              <a:off x="9391650" y="1749425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3600"/>
                  </a:moveTo>
                  <a:cubicBezTo>
                    <a:pt x="14769" y="3600"/>
                    <a:pt x="17999" y="6827"/>
                    <a:pt x="17999" y="10800"/>
                  </a:cubicBezTo>
                  <a:cubicBezTo>
                    <a:pt x="17999" y="14769"/>
                    <a:pt x="14769" y="18000"/>
                    <a:pt x="10800" y="18000"/>
                  </a:cubicBezTo>
                  <a:cubicBezTo>
                    <a:pt x="6830" y="18000"/>
                    <a:pt x="3600" y="14769"/>
                    <a:pt x="3600" y="10800"/>
                  </a:cubicBezTo>
                  <a:cubicBezTo>
                    <a:pt x="3600" y="6827"/>
                    <a:pt x="6830" y="3600"/>
                    <a:pt x="10800" y="3600"/>
                  </a:cubicBezTo>
                  <a:moveTo>
                    <a:pt x="10800" y="21599"/>
                  </a:moveTo>
                  <a:cubicBezTo>
                    <a:pt x="16766" y="21599"/>
                    <a:pt x="21600" y="16762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  <a:cubicBezTo>
                    <a:pt x="4833" y="0"/>
                    <a:pt x="0" y="4833"/>
                    <a:pt x="0" y="10800"/>
                  </a:cubicBezTo>
                  <a:cubicBezTo>
                    <a:pt x="0" y="16762"/>
                    <a:pt x="4833" y="21599"/>
                    <a:pt x="10800" y="21599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17447" tIns="17447" rIns="17447" bIns="17447" anchor="ctr"/>
            <a:lstStyle/>
            <a:p>
              <a:pPr algn="just" defTabSz="148590" fontAlgn="auto" hangingPunct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6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4" name="Group 6"/>
          <p:cNvGrpSpPr/>
          <p:nvPr/>
        </p:nvGrpSpPr>
        <p:grpSpPr bwMode="auto">
          <a:xfrm>
            <a:off x="6688945" y="2330134"/>
            <a:ext cx="366001" cy="365762"/>
            <a:chOff x="8216107" y="1647825"/>
            <a:chExt cx="464344" cy="464344"/>
          </a:xfrm>
          <a:solidFill>
            <a:schemeClr val="bg2"/>
          </a:solidFill>
        </p:grpSpPr>
        <p:sp>
          <p:nvSpPr>
            <p:cNvPr id="46" name="AutoShape 81"/>
            <p:cNvSpPr/>
            <p:nvPr/>
          </p:nvSpPr>
          <p:spPr bwMode="auto">
            <a:xfrm>
              <a:off x="8216107" y="1647825"/>
              <a:ext cx="464344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35" y="9811"/>
                  </a:moveTo>
                  <a:cubicBezTo>
                    <a:pt x="20220" y="10144"/>
                    <a:pt x="20081" y="10800"/>
                    <a:pt x="18899" y="10800"/>
                  </a:cubicBezTo>
                  <a:lnTo>
                    <a:pt x="17549" y="10800"/>
                  </a:lnTo>
                  <a:cubicBezTo>
                    <a:pt x="17363" y="10800"/>
                    <a:pt x="17212" y="10950"/>
                    <a:pt x="17212" y="11137"/>
                  </a:cubicBezTo>
                  <a:cubicBezTo>
                    <a:pt x="17212" y="11324"/>
                    <a:pt x="17363" y="11475"/>
                    <a:pt x="17549" y="11475"/>
                  </a:cubicBezTo>
                  <a:lnTo>
                    <a:pt x="18858" y="11475"/>
                  </a:lnTo>
                  <a:cubicBezTo>
                    <a:pt x="19870" y="11475"/>
                    <a:pt x="20003" y="12314"/>
                    <a:pt x="19938" y="12719"/>
                  </a:cubicBezTo>
                  <a:cubicBezTo>
                    <a:pt x="19855" y="13223"/>
                    <a:pt x="19618" y="14175"/>
                    <a:pt x="18478" y="14175"/>
                  </a:cubicBezTo>
                  <a:lnTo>
                    <a:pt x="16874" y="14175"/>
                  </a:lnTo>
                  <a:cubicBezTo>
                    <a:pt x="16688" y="14175"/>
                    <a:pt x="16537" y="14325"/>
                    <a:pt x="16537" y="14512"/>
                  </a:cubicBezTo>
                  <a:cubicBezTo>
                    <a:pt x="16537" y="14699"/>
                    <a:pt x="16688" y="14850"/>
                    <a:pt x="16874" y="14850"/>
                  </a:cubicBezTo>
                  <a:lnTo>
                    <a:pt x="18203" y="14850"/>
                  </a:lnTo>
                  <a:cubicBezTo>
                    <a:pt x="19343" y="14850"/>
                    <a:pt x="19243" y="15718"/>
                    <a:pt x="19079" y="16237"/>
                  </a:cubicBezTo>
                  <a:cubicBezTo>
                    <a:pt x="18864" y="16918"/>
                    <a:pt x="18732" y="17549"/>
                    <a:pt x="17297" y="17549"/>
                  </a:cubicBezTo>
                  <a:lnTo>
                    <a:pt x="16196" y="17549"/>
                  </a:lnTo>
                  <a:cubicBezTo>
                    <a:pt x="16009" y="17549"/>
                    <a:pt x="15859" y="17700"/>
                    <a:pt x="15859" y="17887"/>
                  </a:cubicBezTo>
                  <a:cubicBezTo>
                    <a:pt x="15859" y="18073"/>
                    <a:pt x="16009" y="18225"/>
                    <a:pt x="16196" y="18225"/>
                  </a:cubicBezTo>
                  <a:lnTo>
                    <a:pt x="17255" y="18225"/>
                  </a:lnTo>
                  <a:cubicBezTo>
                    <a:pt x="17993" y="18225"/>
                    <a:pt x="18027" y="18923"/>
                    <a:pt x="17950" y="19174"/>
                  </a:cubicBezTo>
                  <a:cubicBezTo>
                    <a:pt x="17866" y="19448"/>
                    <a:pt x="17767" y="19651"/>
                    <a:pt x="17762" y="19660"/>
                  </a:cubicBezTo>
                  <a:cubicBezTo>
                    <a:pt x="17558" y="20028"/>
                    <a:pt x="17229" y="20249"/>
                    <a:pt x="16534" y="20249"/>
                  </a:cubicBezTo>
                  <a:lnTo>
                    <a:pt x="12844" y="20249"/>
                  </a:lnTo>
                  <a:cubicBezTo>
                    <a:pt x="10990" y="20249"/>
                    <a:pt x="9151" y="19829"/>
                    <a:pt x="9104" y="19818"/>
                  </a:cubicBezTo>
                  <a:cubicBezTo>
                    <a:pt x="6299" y="19172"/>
                    <a:pt x="6152" y="19122"/>
                    <a:pt x="5976" y="19072"/>
                  </a:cubicBezTo>
                  <a:cubicBezTo>
                    <a:pt x="5976" y="19072"/>
                    <a:pt x="5405" y="18976"/>
                    <a:pt x="5405" y="18478"/>
                  </a:cubicBezTo>
                  <a:lnTo>
                    <a:pt x="5399" y="9155"/>
                  </a:lnTo>
                  <a:cubicBezTo>
                    <a:pt x="5399" y="8839"/>
                    <a:pt x="5601" y="8552"/>
                    <a:pt x="5935" y="8452"/>
                  </a:cubicBezTo>
                  <a:cubicBezTo>
                    <a:pt x="5977" y="8435"/>
                    <a:pt x="6034" y="8419"/>
                    <a:pt x="6074" y="8401"/>
                  </a:cubicBezTo>
                  <a:cubicBezTo>
                    <a:pt x="9158" y="7125"/>
                    <a:pt x="10097" y="4324"/>
                    <a:pt x="10124" y="2025"/>
                  </a:cubicBezTo>
                  <a:cubicBezTo>
                    <a:pt x="10128" y="1702"/>
                    <a:pt x="10378" y="1350"/>
                    <a:pt x="10800" y="1350"/>
                  </a:cubicBezTo>
                  <a:cubicBezTo>
                    <a:pt x="11514" y="1350"/>
                    <a:pt x="12774" y="2782"/>
                    <a:pt x="12774" y="4554"/>
                  </a:cubicBezTo>
                  <a:cubicBezTo>
                    <a:pt x="12774" y="6155"/>
                    <a:pt x="12711" y="6432"/>
                    <a:pt x="12149" y="8100"/>
                  </a:cubicBezTo>
                  <a:cubicBezTo>
                    <a:pt x="18899" y="8100"/>
                    <a:pt x="18852" y="8196"/>
                    <a:pt x="19448" y="8353"/>
                  </a:cubicBezTo>
                  <a:cubicBezTo>
                    <a:pt x="20187" y="8564"/>
                    <a:pt x="20249" y="9175"/>
                    <a:pt x="20249" y="9386"/>
                  </a:cubicBezTo>
                  <a:cubicBezTo>
                    <a:pt x="20249" y="9618"/>
                    <a:pt x="20243" y="9584"/>
                    <a:pt x="20235" y="9811"/>
                  </a:cubicBezTo>
                  <a:moveTo>
                    <a:pt x="4724" y="19575"/>
                  </a:moveTo>
                  <a:cubicBezTo>
                    <a:pt x="4724" y="19948"/>
                    <a:pt x="4423" y="20249"/>
                    <a:pt x="4049" y="20249"/>
                  </a:cubicBezTo>
                  <a:lnTo>
                    <a:pt x="2024" y="20249"/>
                  </a:lnTo>
                  <a:cubicBezTo>
                    <a:pt x="1652" y="20249"/>
                    <a:pt x="1349" y="19948"/>
                    <a:pt x="1349" y="19575"/>
                  </a:cubicBezTo>
                  <a:lnTo>
                    <a:pt x="1349" y="8774"/>
                  </a:lnTo>
                  <a:cubicBezTo>
                    <a:pt x="1349" y="8401"/>
                    <a:pt x="1652" y="8100"/>
                    <a:pt x="2024" y="8100"/>
                  </a:cubicBezTo>
                  <a:lnTo>
                    <a:pt x="4049" y="8100"/>
                  </a:lnTo>
                  <a:cubicBezTo>
                    <a:pt x="4423" y="8100"/>
                    <a:pt x="4724" y="8401"/>
                    <a:pt x="4724" y="8774"/>
                  </a:cubicBezTo>
                  <a:cubicBezTo>
                    <a:pt x="4724" y="8774"/>
                    <a:pt x="4724" y="19575"/>
                    <a:pt x="4724" y="19575"/>
                  </a:cubicBezTo>
                  <a:close/>
                  <a:moveTo>
                    <a:pt x="19686" y="7069"/>
                  </a:moveTo>
                  <a:cubicBezTo>
                    <a:pt x="18842" y="6846"/>
                    <a:pt x="16858" y="6849"/>
                    <a:pt x="13956" y="6773"/>
                  </a:cubicBezTo>
                  <a:cubicBezTo>
                    <a:pt x="14093" y="6139"/>
                    <a:pt x="14124" y="5568"/>
                    <a:pt x="14124" y="4554"/>
                  </a:cubicBezTo>
                  <a:cubicBezTo>
                    <a:pt x="14124" y="2133"/>
                    <a:pt x="12361" y="0"/>
                    <a:pt x="10800" y="0"/>
                  </a:cubicBezTo>
                  <a:cubicBezTo>
                    <a:pt x="9698" y="0"/>
                    <a:pt x="8789" y="901"/>
                    <a:pt x="8774" y="2009"/>
                  </a:cubicBezTo>
                  <a:cubicBezTo>
                    <a:pt x="8760" y="3368"/>
                    <a:pt x="8340" y="5716"/>
                    <a:pt x="6074" y="6906"/>
                  </a:cubicBezTo>
                  <a:cubicBezTo>
                    <a:pt x="5908" y="6994"/>
                    <a:pt x="5433" y="7228"/>
                    <a:pt x="5364" y="7259"/>
                  </a:cubicBezTo>
                  <a:lnTo>
                    <a:pt x="5399" y="7289"/>
                  </a:lnTo>
                  <a:cubicBezTo>
                    <a:pt x="5045" y="6984"/>
                    <a:pt x="4554" y="6750"/>
                    <a:pt x="4049" y="6750"/>
                  </a:cubicBezTo>
                  <a:lnTo>
                    <a:pt x="2024" y="6750"/>
                  </a:lnTo>
                  <a:cubicBezTo>
                    <a:pt x="908" y="6750"/>
                    <a:pt x="0" y="7658"/>
                    <a:pt x="0" y="8774"/>
                  </a:cubicBezTo>
                  <a:lnTo>
                    <a:pt x="0" y="19575"/>
                  </a:lnTo>
                  <a:cubicBezTo>
                    <a:pt x="0" y="20691"/>
                    <a:pt x="908" y="21599"/>
                    <a:pt x="2024" y="21599"/>
                  </a:cubicBezTo>
                  <a:lnTo>
                    <a:pt x="4049" y="21599"/>
                  </a:lnTo>
                  <a:cubicBezTo>
                    <a:pt x="4853" y="21599"/>
                    <a:pt x="5525" y="21114"/>
                    <a:pt x="5850" y="20434"/>
                  </a:cubicBezTo>
                  <a:cubicBezTo>
                    <a:pt x="5859" y="20437"/>
                    <a:pt x="5873" y="20441"/>
                    <a:pt x="5882" y="20442"/>
                  </a:cubicBezTo>
                  <a:cubicBezTo>
                    <a:pt x="5927" y="20454"/>
                    <a:pt x="5979" y="20467"/>
                    <a:pt x="6044" y="20485"/>
                  </a:cubicBezTo>
                  <a:cubicBezTo>
                    <a:pt x="6056" y="20487"/>
                    <a:pt x="6062" y="20488"/>
                    <a:pt x="6074" y="20492"/>
                  </a:cubicBezTo>
                  <a:cubicBezTo>
                    <a:pt x="6464" y="20588"/>
                    <a:pt x="7212" y="20768"/>
                    <a:pt x="8812" y="21135"/>
                  </a:cubicBezTo>
                  <a:cubicBezTo>
                    <a:pt x="9155" y="21213"/>
                    <a:pt x="10966" y="21599"/>
                    <a:pt x="12844" y="21599"/>
                  </a:cubicBezTo>
                  <a:lnTo>
                    <a:pt x="16534" y="21599"/>
                  </a:lnTo>
                  <a:cubicBezTo>
                    <a:pt x="17659" y="21599"/>
                    <a:pt x="18469" y="21167"/>
                    <a:pt x="18952" y="20298"/>
                  </a:cubicBezTo>
                  <a:cubicBezTo>
                    <a:pt x="18958" y="20285"/>
                    <a:pt x="19114" y="19982"/>
                    <a:pt x="19240" y="19572"/>
                  </a:cubicBezTo>
                  <a:cubicBezTo>
                    <a:pt x="19336" y="19263"/>
                    <a:pt x="19371" y="18827"/>
                    <a:pt x="19256" y="18384"/>
                  </a:cubicBezTo>
                  <a:cubicBezTo>
                    <a:pt x="19981" y="17886"/>
                    <a:pt x="20214" y="17133"/>
                    <a:pt x="20366" y="16643"/>
                  </a:cubicBezTo>
                  <a:cubicBezTo>
                    <a:pt x="20620" y="15838"/>
                    <a:pt x="20544" y="15235"/>
                    <a:pt x="20367" y="14803"/>
                  </a:cubicBezTo>
                  <a:cubicBezTo>
                    <a:pt x="20775" y="14418"/>
                    <a:pt x="21122" y="13831"/>
                    <a:pt x="21269" y="12935"/>
                  </a:cubicBezTo>
                  <a:cubicBezTo>
                    <a:pt x="21361" y="12380"/>
                    <a:pt x="21263" y="11809"/>
                    <a:pt x="21007" y="11334"/>
                  </a:cubicBezTo>
                  <a:cubicBezTo>
                    <a:pt x="21389" y="10905"/>
                    <a:pt x="21564" y="10365"/>
                    <a:pt x="21583" y="9865"/>
                  </a:cubicBezTo>
                  <a:lnTo>
                    <a:pt x="21591" y="9724"/>
                  </a:lnTo>
                  <a:cubicBezTo>
                    <a:pt x="21596" y="9635"/>
                    <a:pt x="21600" y="9581"/>
                    <a:pt x="21600" y="9386"/>
                  </a:cubicBezTo>
                  <a:cubicBezTo>
                    <a:pt x="21600" y="8533"/>
                    <a:pt x="21010" y="7446"/>
                    <a:pt x="19686" y="7069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17447" tIns="17447" rIns="17447" bIns="17447" anchor="ctr"/>
            <a:lstStyle/>
            <a:p>
              <a:pPr algn="just" defTabSz="148590" fontAlgn="auto" hangingPunct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6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AutoShape 82"/>
            <p:cNvSpPr/>
            <p:nvPr/>
          </p:nvSpPr>
          <p:spPr bwMode="auto">
            <a:xfrm>
              <a:off x="8259763" y="2024857"/>
              <a:ext cx="43657" cy="436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4400"/>
                  </a:moveTo>
                  <a:cubicBezTo>
                    <a:pt x="8820" y="14400"/>
                    <a:pt x="7200" y="12782"/>
                    <a:pt x="7200" y="10800"/>
                  </a:cubicBezTo>
                  <a:cubicBezTo>
                    <a:pt x="7200" y="8817"/>
                    <a:pt x="8820" y="7200"/>
                    <a:pt x="10800" y="7200"/>
                  </a:cubicBezTo>
                  <a:cubicBezTo>
                    <a:pt x="12779" y="7200"/>
                    <a:pt x="14400" y="8817"/>
                    <a:pt x="14400" y="10800"/>
                  </a:cubicBezTo>
                  <a:cubicBezTo>
                    <a:pt x="14400" y="12782"/>
                    <a:pt x="12779" y="14400"/>
                    <a:pt x="10800" y="14400"/>
                  </a:cubicBezTo>
                  <a:moveTo>
                    <a:pt x="10800" y="0"/>
                  </a:move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17447" tIns="17447" rIns="17447" bIns="17447" anchor="ctr"/>
            <a:lstStyle/>
            <a:p>
              <a:pPr algn="just" defTabSz="148590" fontAlgn="auto" hangingPunct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6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7"/>
          <p:cNvGrpSpPr/>
          <p:nvPr/>
        </p:nvGrpSpPr>
        <p:grpSpPr bwMode="auto">
          <a:xfrm>
            <a:off x="4989161" y="2341392"/>
            <a:ext cx="366627" cy="343254"/>
            <a:chOff x="5368132" y="3540125"/>
            <a:chExt cx="465138" cy="435769"/>
          </a:xfrm>
          <a:solidFill>
            <a:schemeClr val="bg2"/>
          </a:solidFill>
        </p:grpSpPr>
        <p:sp>
          <p:nvSpPr>
            <p:cNvPr id="44" name="AutoShape 110"/>
            <p:cNvSpPr/>
            <p:nvPr/>
          </p:nvSpPr>
          <p:spPr bwMode="auto">
            <a:xfrm>
              <a:off x="5426869" y="3598069"/>
              <a:ext cx="347663" cy="2325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99" y="20255"/>
                  </a:moveTo>
                  <a:lnTo>
                    <a:pt x="899" y="20255"/>
                  </a:lnTo>
                  <a:lnTo>
                    <a:pt x="899" y="1350"/>
                  </a:lnTo>
                  <a:lnTo>
                    <a:pt x="20699" y="1350"/>
                  </a:lnTo>
                  <a:cubicBezTo>
                    <a:pt x="20699" y="1350"/>
                    <a:pt x="20699" y="20255"/>
                    <a:pt x="20699" y="20255"/>
                  </a:cubicBezTo>
                  <a:close/>
                  <a:moveTo>
                    <a:pt x="20699" y="0"/>
                  </a:moveTo>
                  <a:lnTo>
                    <a:pt x="899" y="5"/>
                  </a:lnTo>
                  <a:cubicBezTo>
                    <a:pt x="402" y="5"/>
                    <a:pt x="0" y="603"/>
                    <a:pt x="0" y="1350"/>
                  </a:cubicBezTo>
                  <a:lnTo>
                    <a:pt x="0" y="20249"/>
                  </a:lnTo>
                  <a:cubicBezTo>
                    <a:pt x="0" y="20996"/>
                    <a:pt x="402" y="21599"/>
                    <a:pt x="899" y="21599"/>
                  </a:cubicBezTo>
                  <a:lnTo>
                    <a:pt x="20699" y="21599"/>
                  </a:lnTo>
                  <a:cubicBezTo>
                    <a:pt x="21197" y="21599"/>
                    <a:pt x="21600" y="20996"/>
                    <a:pt x="21600" y="20249"/>
                  </a:cubicBezTo>
                  <a:lnTo>
                    <a:pt x="21600" y="1350"/>
                  </a:lnTo>
                  <a:cubicBezTo>
                    <a:pt x="21600" y="603"/>
                    <a:pt x="21197" y="0"/>
                    <a:pt x="20699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17447" tIns="17447" rIns="17447" bIns="17447" anchor="ctr"/>
            <a:lstStyle/>
            <a:p>
              <a:pPr algn="just" defTabSz="148590" fontAlgn="auto" hangingPunct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6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AutoShape 111"/>
            <p:cNvSpPr/>
            <p:nvPr/>
          </p:nvSpPr>
          <p:spPr bwMode="auto">
            <a:xfrm>
              <a:off x="5368132" y="3540125"/>
              <a:ext cx="465138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6562"/>
                  </a:moveTo>
                  <a:cubicBezTo>
                    <a:pt x="20249" y="16959"/>
                    <a:pt x="19946" y="17282"/>
                    <a:pt x="19575" y="17282"/>
                  </a:cubicBezTo>
                  <a:lnTo>
                    <a:pt x="13499" y="17282"/>
                  </a:lnTo>
                  <a:lnTo>
                    <a:pt x="8099" y="17282"/>
                  </a:lnTo>
                  <a:lnTo>
                    <a:pt x="2024" y="17282"/>
                  </a:lnTo>
                  <a:cubicBezTo>
                    <a:pt x="1651" y="17282"/>
                    <a:pt x="1349" y="16959"/>
                    <a:pt x="1349" y="16562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9575" y="1440"/>
                  </a:lnTo>
                  <a:cubicBezTo>
                    <a:pt x="19946" y="1440"/>
                    <a:pt x="20249" y="1762"/>
                    <a:pt x="20249" y="2160"/>
                  </a:cubicBezTo>
                  <a:cubicBezTo>
                    <a:pt x="20249" y="2160"/>
                    <a:pt x="20249" y="16562"/>
                    <a:pt x="20249" y="16562"/>
                  </a:cubicBezTo>
                  <a:close/>
                  <a:moveTo>
                    <a:pt x="19575" y="0"/>
                  </a:moveTo>
                  <a:lnTo>
                    <a:pt x="2024" y="0"/>
                  </a:lnTo>
                  <a:cubicBezTo>
                    <a:pt x="905" y="0"/>
                    <a:pt x="0" y="966"/>
                    <a:pt x="0" y="2160"/>
                  </a:cubicBezTo>
                  <a:lnTo>
                    <a:pt x="0" y="16562"/>
                  </a:lnTo>
                  <a:cubicBezTo>
                    <a:pt x="0" y="17753"/>
                    <a:pt x="903" y="18718"/>
                    <a:pt x="2018" y="18721"/>
                  </a:cubicBezTo>
                  <a:lnTo>
                    <a:pt x="8774" y="18721"/>
                  </a:lnTo>
                  <a:lnTo>
                    <a:pt x="8774" y="19597"/>
                  </a:lnTo>
                  <a:lnTo>
                    <a:pt x="4561" y="20181"/>
                  </a:lnTo>
                  <a:cubicBezTo>
                    <a:pt x="4260" y="20262"/>
                    <a:pt x="4049" y="20549"/>
                    <a:pt x="4049" y="20879"/>
                  </a:cubicBezTo>
                  <a:cubicBezTo>
                    <a:pt x="4049" y="21277"/>
                    <a:pt x="4351" y="21599"/>
                    <a:pt x="4724" y="21599"/>
                  </a:cubicBezTo>
                  <a:lnTo>
                    <a:pt x="16874" y="21599"/>
                  </a:lnTo>
                  <a:cubicBezTo>
                    <a:pt x="17248" y="21599"/>
                    <a:pt x="17549" y="21277"/>
                    <a:pt x="17549" y="20879"/>
                  </a:cubicBezTo>
                  <a:cubicBezTo>
                    <a:pt x="17549" y="20549"/>
                    <a:pt x="17339" y="20262"/>
                    <a:pt x="17038" y="20181"/>
                  </a:cubicBezTo>
                  <a:lnTo>
                    <a:pt x="12824" y="19597"/>
                  </a:lnTo>
                  <a:lnTo>
                    <a:pt x="12824" y="18721"/>
                  </a:lnTo>
                  <a:lnTo>
                    <a:pt x="19581" y="18721"/>
                  </a:lnTo>
                  <a:cubicBezTo>
                    <a:pt x="20696" y="18718"/>
                    <a:pt x="21600" y="17753"/>
                    <a:pt x="21600" y="16562"/>
                  </a:cubicBezTo>
                  <a:lnTo>
                    <a:pt x="21600" y="2160"/>
                  </a:lnTo>
                  <a:cubicBezTo>
                    <a:pt x="21600" y="966"/>
                    <a:pt x="20692" y="0"/>
                    <a:pt x="19575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17447" tIns="17447" rIns="17447" bIns="17447" anchor="ctr"/>
            <a:lstStyle/>
            <a:p>
              <a:pPr algn="just" defTabSz="148590" fontAlgn="auto" hangingPunct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6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8" name="TextBox 57"/>
          <p:cNvSpPr txBox="1"/>
          <p:nvPr/>
        </p:nvSpPr>
        <p:spPr>
          <a:xfrm>
            <a:off x="1214414" y="3253093"/>
            <a:ext cx="10310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1</a:t>
            </a:r>
            <a:r>
              <a:rPr lang="zh-CN" altLang="en-US" sz="1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个软件</a:t>
            </a:r>
            <a:endParaRPr lang="en-US" altLang="zh-CN" sz="1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endParaRPr>
          </a:p>
          <a:p>
            <a:pPr algn="ctr"/>
            <a:r>
              <a:rPr lang="zh-CN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上海人社</a:t>
            </a:r>
            <a:r>
              <a:rPr lang="en-US" altLang="zh-CN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APP</a:t>
            </a:r>
            <a:endParaRPr lang="zh-CN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2643174" y="3286130"/>
            <a:ext cx="15696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1</a:t>
            </a:r>
            <a:r>
              <a:rPr lang="zh-CN" altLang="en-US" sz="1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支队伍</a:t>
            </a:r>
            <a:endParaRPr lang="en-US" altLang="zh-CN" sz="1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endParaRPr>
          </a:p>
          <a:p>
            <a:pPr algn="ctr"/>
            <a:r>
              <a:rPr lang="zh-CN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首席职业指导师团队</a:t>
            </a:r>
            <a:endParaRPr lang="zh-CN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4357686" y="3286130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多种方式</a:t>
            </a:r>
            <a:endParaRPr lang="en-US" altLang="zh-CN" sz="1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endParaRPr>
          </a:p>
          <a:p>
            <a:pPr algn="ctr"/>
            <a:r>
              <a:rPr lang="zh-CN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电话、微信、腾讯视频</a:t>
            </a:r>
            <a:endParaRPr lang="zh-CN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endParaRPr>
          </a:p>
        </p:txBody>
      </p:sp>
      <p:sp>
        <p:nvSpPr>
          <p:cNvPr id="63" name="矩形 62"/>
          <p:cNvSpPr/>
          <p:nvPr/>
        </p:nvSpPr>
        <p:spPr>
          <a:xfrm>
            <a:off x="6215074" y="3294294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满意服务</a:t>
            </a:r>
            <a:endParaRPr lang="en-US" altLang="zh-CN" sz="1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 algn="ctr"/>
            <a:r>
              <a:rPr lang="zh-CN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线上职业指导服务</a:t>
            </a:r>
            <a:endParaRPr lang="zh-CN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64" name="Freeform 135"/>
          <p:cNvSpPr>
            <a:spLocks noEditPoints="1"/>
          </p:cNvSpPr>
          <p:nvPr/>
        </p:nvSpPr>
        <p:spPr bwMode="auto">
          <a:xfrm>
            <a:off x="3301306" y="2316478"/>
            <a:ext cx="342000" cy="367200"/>
          </a:xfrm>
          <a:custGeom>
            <a:avLst/>
            <a:gdLst>
              <a:gd name="T0" fmla="*/ 13 w 73"/>
              <a:gd name="T1" fmla="*/ 39 h 68"/>
              <a:gd name="T2" fmla="*/ 8 w 73"/>
              <a:gd name="T3" fmla="*/ 39 h 68"/>
              <a:gd name="T4" fmla="*/ 0 w 73"/>
              <a:gd name="T5" fmla="*/ 33 h 68"/>
              <a:gd name="T6" fmla="*/ 5 w 73"/>
              <a:gd name="T7" fmla="*/ 19 h 68"/>
              <a:gd name="T8" fmla="*/ 15 w 73"/>
              <a:gd name="T9" fmla="*/ 22 h 68"/>
              <a:gd name="T10" fmla="*/ 20 w 73"/>
              <a:gd name="T11" fmla="*/ 21 h 68"/>
              <a:gd name="T12" fmla="*/ 20 w 73"/>
              <a:gd name="T13" fmla="*/ 24 h 68"/>
              <a:gd name="T14" fmla="*/ 23 w 73"/>
              <a:gd name="T15" fmla="*/ 34 h 68"/>
              <a:gd name="T16" fmla="*/ 13 w 73"/>
              <a:gd name="T17" fmla="*/ 39 h 68"/>
              <a:gd name="T18" fmla="*/ 15 w 73"/>
              <a:gd name="T19" fmla="*/ 19 h 68"/>
              <a:gd name="T20" fmla="*/ 5 w 73"/>
              <a:gd name="T21" fmla="*/ 9 h 68"/>
              <a:gd name="T22" fmla="*/ 15 w 73"/>
              <a:gd name="T23" fmla="*/ 0 h 68"/>
              <a:gd name="T24" fmla="*/ 25 w 73"/>
              <a:gd name="T25" fmla="*/ 9 h 68"/>
              <a:gd name="T26" fmla="*/ 15 w 73"/>
              <a:gd name="T27" fmla="*/ 19 h 68"/>
              <a:gd name="T28" fmla="*/ 53 w 73"/>
              <a:gd name="T29" fmla="*/ 68 h 68"/>
              <a:gd name="T30" fmla="*/ 20 w 73"/>
              <a:gd name="T31" fmla="*/ 68 h 68"/>
              <a:gd name="T32" fmla="*/ 10 w 73"/>
              <a:gd name="T33" fmla="*/ 58 h 68"/>
              <a:gd name="T34" fmla="*/ 23 w 73"/>
              <a:gd name="T35" fmla="*/ 36 h 68"/>
              <a:gd name="T36" fmla="*/ 37 w 73"/>
              <a:gd name="T37" fmla="*/ 41 h 68"/>
              <a:gd name="T38" fmla="*/ 50 w 73"/>
              <a:gd name="T39" fmla="*/ 36 h 68"/>
              <a:gd name="T40" fmla="*/ 64 w 73"/>
              <a:gd name="T41" fmla="*/ 58 h 68"/>
              <a:gd name="T42" fmla="*/ 53 w 73"/>
              <a:gd name="T43" fmla="*/ 68 h 68"/>
              <a:gd name="T44" fmla="*/ 37 w 73"/>
              <a:gd name="T45" fmla="*/ 39 h 68"/>
              <a:gd name="T46" fmla="*/ 22 w 73"/>
              <a:gd name="T47" fmla="*/ 24 h 68"/>
              <a:gd name="T48" fmla="*/ 37 w 73"/>
              <a:gd name="T49" fmla="*/ 9 h 68"/>
              <a:gd name="T50" fmla="*/ 51 w 73"/>
              <a:gd name="T51" fmla="*/ 24 h 68"/>
              <a:gd name="T52" fmla="*/ 37 w 73"/>
              <a:gd name="T53" fmla="*/ 39 h 68"/>
              <a:gd name="T54" fmla="*/ 59 w 73"/>
              <a:gd name="T55" fmla="*/ 19 h 68"/>
              <a:gd name="T56" fmla="*/ 49 w 73"/>
              <a:gd name="T57" fmla="*/ 9 h 68"/>
              <a:gd name="T58" fmla="*/ 59 w 73"/>
              <a:gd name="T59" fmla="*/ 0 h 68"/>
              <a:gd name="T60" fmla="*/ 68 w 73"/>
              <a:gd name="T61" fmla="*/ 9 h 68"/>
              <a:gd name="T62" fmla="*/ 59 w 73"/>
              <a:gd name="T63" fmla="*/ 19 h 68"/>
              <a:gd name="T64" fmla="*/ 66 w 73"/>
              <a:gd name="T65" fmla="*/ 39 h 68"/>
              <a:gd name="T66" fmla="*/ 61 w 73"/>
              <a:gd name="T67" fmla="*/ 39 h 68"/>
              <a:gd name="T68" fmla="*/ 51 w 73"/>
              <a:gd name="T69" fmla="*/ 34 h 68"/>
              <a:gd name="T70" fmla="*/ 54 w 73"/>
              <a:gd name="T71" fmla="*/ 24 h 68"/>
              <a:gd name="T72" fmla="*/ 54 w 73"/>
              <a:gd name="T73" fmla="*/ 21 h 68"/>
              <a:gd name="T74" fmla="*/ 59 w 73"/>
              <a:gd name="T75" fmla="*/ 22 h 68"/>
              <a:gd name="T76" fmla="*/ 69 w 73"/>
              <a:gd name="T77" fmla="*/ 19 h 68"/>
              <a:gd name="T78" fmla="*/ 73 w 73"/>
              <a:gd name="T79" fmla="*/ 33 h 68"/>
              <a:gd name="T80" fmla="*/ 66 w 73"/>
              <a:gd name="T81" fmla="*/ 39 h 68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68570" tIns="34286" rIns="68570" bIns="34286"/>
          <a:lstStyle/>
          <a:p>
            <a:endParaRPr lang="zh-CN" altLang="en-US"/>
          </a:p>
        </p:txBody>
      </p:sp>
    </p:spTree>
  </p:cSld>
  <p:clrMapOvr>
    <a:masterClrMapping/>
  </p:clrMapOvr>
  <p:transition advTm="10000">
    <p:comb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/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7816" y="2285998"/>
            <a:ext cx="2160000" cy="18000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879473" y="4286262"/>
            <a:ext cx="162095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乐业招聘会小程序</a:t>
            </a:r>
            <a:endParaRPr lang="zh-CN" altLang="en-US" sz="1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</a:endParaRPr>
          </a:p>
        </p:txBody>
      </p:sp>
      <p:pic>
        <p:nvPicPr>
          <p:cNvPr id="2050" name="Picture 2"/>
          <p:cNvPicPr>
            <a:picLocks noChangeArrowheads="1"/>
          </p:cNvPicPr>
          <p:nvPr/>
        </p:nvPicPr>
        <p:blipFill>
          <a:blip r:embed="rId2" cstate="print"/>
          <a:srcRect l="8789" t="10444" r="10351" b="6003"/>
          <a:stretch>
            <a:fillRect/>
          </a:stretch>
        </p:blipFill>
        <p:spPr bwMode="auto">
          <a:xfrm>
            <a:off x="4714876" y="2271948"/>
            <a:ext cx="2160000" cy="18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矩形 12"/>
          <p:cNvSpPr/>
          <p:nvPr/>
        </p:nvSpPr>
        <p:spPr>
          <a:xfrm>
            <a:off x="5130844" y="4286262"/>
            <a:ext cx="144142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上海公招聘栏目</a:t>
            </a:r>
            <a:endParaRPr lang="zh-CN" altLang="en-US" sz="1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000099" y="714362"/>
            <a:ext cx="6768000" cy="1296000"/>
            <a:chOff x="1794082" y="1365468"/>
            <a:chExt cx="6332165" cy="1261392"/>
          </a:xfrm>
        </p:grpSpPr>
        <p:sp>
          <p:nvSpPr>
            <p:cNvPr id="14" name="圆角矩形 13"/>
            <p:cNvSpPr/>
            <p:nvPr/>
          </p:nvSpPr>
          <p:spPr>
            <a:xfrm>
              <a:off x="1857356" y="1428742"/>
              <a:ext cx="6228000" cy="1152000"/>
            </a:xfrm>
            <a:prstGeom prst="roundRect">
              <a:avLst>
                <a:gd name="adj" fmla="val 0"/>
              </a:avLst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lIns="91413" tIns="45706" rIns="91413" bIns="45706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979406" y="1500180"/>
              <a:ext cx="6048000" cy="1072153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/>
            <a:p>
              <a:pPr algn="just" defTabSz="914400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b="1" dirty="0" smtClean="0"/>
                <a:t>依托</a:t>
              </a:r>
              <a:r>
                <a:rPr lang="zh-CN" altLang="en-US" sz="1200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</a:rPr>
                <a:t>“上海公共招聘”栏目</a:t>
              </a:r>
              <a:r>
                <a:rPr lang="zh-CN" altLang="en-US" sz="1200" b="1" dirty="0" smtClean="0"/>
                <a:t>发布岗位信息。通过“抖音” 平台“直播带岗”；组织求职者与企业通过微信、腾讯会议等方式进行线上面试。</a:t>
              </a:r>
              <a:endParaRPr lang="en-US" altLang="zh-CN" sz="1200" b="1" dirty="0" smtClean="0"/>
            </a:p>
            <a:p>
              <a:pPr algn="just" defTabSz="914400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b="1" dirty="0" smtClean="0"/>
                <a:t>依托</a:t>
              </a:r>
              <a:r>
                <a:rPr lang="zh-CN" altLang="en-US" sz="1200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“乐业招聘会”微信小程序</a:t>
              </a:r>
              <a:r>
                <a:rPr lang="zh-CN" altLang="en-US" sz="1200" b="1" dirty="0" smtClean="0"/>
                <a:t>实现在线发布招聘会信息、用人单位在线报名、求职者在线投递简历、求职者与用人单位在线互动等线上求职招聘功能。</a:t>
              </a:r>
              <a:endParaRPr lang="zh-CN" altLang="zh-CN" sz="1200" b="1" dirty="0"/>
            </a:p>
          </p:txBody>
        </p:sp>
        <p:sp>
          <p:nvSpPr>
            <p:cNvPr id="16" name="矩形 93"/>
            <p:cNvSpPr/>
            <p:nvPr/>
          </p:nvSpPr>
          <p:spPr>
            <a:xfrm rot="10800000">
              <a:off x="7837322" y="2339522"/>
              <a:ext cx="288925" cy="287338"/>
            </a:xfrm>
            <a:custGeom>
              <a:avLst/>
              <a:gdLst/>
              <a:ahLst/>
              <a:cxnLst/>
              <a:rect l="l" t="t" r="r" b="b"/>
              <a:pathLst>
                <a:path w="504056" h="504056">
                  <a:moveTo>
                    <a:pt x="0" y="0"/>
                  </a:moveTo>
                  <a:lnTo>
                    <a:pt x="504056" y="0"/>
                  </a:lnTo>
                  <a:lnTo>
                    <a:pt x="504056" y="144016"/>
                  </a:lnTo>
                  <a:lnTo>
                    <a:pt x="144016" y="144016"/>
                  </a:lnTo>
                  <a:lnTo>
                    <a:pt x="144016" y="504056"/>
                  </a:lnTo>
                  <a:lnTo>
                    <a:pt x="0" y="50405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3" tIns="45706" rIns="91413" bIns="45706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7" name="矩形 93"/>
            <p:cNvSpPr/>
            <p:nvPr/>
          </p:nvSpPr>
          <p:spPr>
            <a:xfrm>
              <a:off x="1794082" y="1365468"/>
              <a:ext cx="287337" cy="288925"/>
            </a:xfrm>
            <a:custGeom>
              <a:avLst/>
              <a:gdLst/>
              <a:ahLst/>
              <a:cxnLst/>
              <a:rect l="l" t="t" r="r" b="b"/>
              <a:pathLst>
                <a:path w="504056" h="504056">
                  <a:moveTo>
                    <a:pt x="0" y="0"/>
                  </a:moveTo>
                  <a:lnTo>
                    <a:pt x="504056" y="0"/>
                  </a:lnTo>
                  <a:lnTo>
                    <a:pt x="504056" y="144016"/>
                  </a:lnTo>
                  <a:lnTo>
                    <a:pt x="144016" y="144016"/>
                  </a:lnTo>
                  <a:lnTo>
                    <a:pt x="144016" y="504056"/>
                  </a:lnTo>
                  <a:lnTo>
                    <a:pt x="0" y="50405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3" tIns="45706" rIns="91413" bIns="45706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18" name="圆角矩形 10"/>
          <p:cNvSpPr/>
          <p:nvPr/>
        </p:nvSpPr>
        <p:spPr>
          <a:xfrm>
            <a:off x="714348" y="214296"/>
            <a:ext cx="1332000" cy="360000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68570" tIns="34286" rIns="68570" bIns="34286" anchor="ctr"/>
          <a:lstStyle/>
          <a:p>
            <a:pPr algn="ctr">
              <a:lnSpc>
                <a:spcPct val="120000"/>
              </a:lnSpc>
              <a:defRPr sz="1800">
                <a:solidFill>
                  <a:srgbClr val="000000"/>
                </a:solidFill>
              </a:defRPr>
            </a:pPr>
            <a:r>
              <a:rPr lang="zh-CN" altLang="en-US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云招聘</a:t>
            </a:r>
            <a:endParaRPr lang="zh-CN" altLang="en-US" sz="1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advTm="10000">
    <p:comb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圆角矩形 10"/>
          <p:cNvSpPr/>
          <p:nvPr/>
        </p:nvSpPr>
        <p:spPr>
          <a:xfrm>
            <a:off x="714348" y="214296"/>
            <a:ext cx="1332000" cy="360000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68570" tIns="34286" rIns="68570" bIns="34286" anchor="ctr"/>
          <a:lstStyle/>
          <a:p>
            <a:pPr algn="ctr">
              <a:lnSpc>
                <a:spcPct val="120000"/>
              </a:lnSpc>
              <a:defRPr sz="1800">
                <a:solidFill>
                  <a:srgbClr val="000000"/>
                </a:solidFill>
              </a:defRPr>
            </a:pPr>
            <a:r>
              <a:rPr lang="zh-CN" altLang="en-US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云就业</a:t>
            </a:r>
            <a:endParaRPr lang="zh-CN" altLang="en-US" sz="1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sym typeface="Arial" panose="020B0604020202020204" pitchFamily="34" charset="0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1000099" y="642923"/>
            <a:ext cx="6984000" cy="1081040"/>
            <a:chOff x="1794082" y="1365468"/>
            <a:chExt cx="6332165" cy="1052173"/>
          </a:xfrm>
        </p:grpSpPr>
        <p:sp>
          <p:nvSpPr>
            <p:cNvPr id="17" name="圆角矩形 16"/>
            <p:cNvSpPr/>
            <p:nvPr/>
          </p:nvSpPr>
          <p:spPr>
            <a:xfrm>
              <a:off x="1857356" y="1428742"/>
              <a:ext cx="6228000" cy="946044"/>
            </a:xfrm>
            <a:prstGeom prst="roundRect">
              <a:avLst>
                <a:gd name="adj" fmla="val 0"/>
              </a:avLst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lIns="91413" tIns="45706" rIns="91413" bIns="45706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979406" y="1561658"/>
              <a:ext cx="6048000" cy="741406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/>
            <a:p>
              <a:pPr algn="just" defTabSz="914400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100" b="1" dirty="0" smtClean="0"/>
                <a:t>在全区</a:t>
              </a:r>
              <a:r>
                <a:rPr lang="en-US" altLang="zh-CN" sz="1100" b="1" dirty="0" smtClean="0"/>
                <a:t>8</a:t>
              </a:r>
              <a:r>
                <a:rPr lang="zh-CN" altLang="en-US" sz="1100" b="1" dirty="0" smtClean="0"/>
                <a:t>个街道设立</a:t>
              </a:r>
              <a:r>
                <a:rPr lang="en-US" altLang="en-US" sz="1100" b="1" dirty="0" smtClean="0"/>
                <a:t>30</a:t>
              </a:r>
              <a:r>
                <a:rPr lang="zh-CN" altLang="en-US" sz="1100" b="1" dirty="0" smtClean="0"/>
                <a:t>个社区就业服务工作站，配备</a:t>
              </a:r>
              <a:r>
                <a:rPr lang="en-US" altLang="zh-CN" sz="1100" b="1" dirty="0" smtClean="0"/>
                <a:t>160</a:t>
              </a:r>
              <a:r>
                <a:rPr lang="zh-CN" altLang="en-US" sz="1100" b="1" dirty="0" smtClean="0"/>
                <a:t>名就业援助员</a:t>
              </a:r>
              <a:r>
                <a:rPr lang="zh-CN" altLang="en-US" sz="1100" b="1" dirty="0" smtClean="0"/>
                <a:t>，每个</a:t>
              </a:r>
              <a:r>
                <a:rPr lang="zh-CN" altLang="en-US" sz="1100" b="1" dirty="0" smtClean="0"/>
                <a:t>工作站服务覆盖</a:t>
              </a:r>
              <a:r>
                <a:rPr lang="en-US" altLang="en-US" sz="1100" b="1" dirty="0" smtClean="0"/>
                <a:t>5-8</a:t>
              </a:r>
              <a:r>
                <a:rPr lang="zh-CN" altLang="en-US" sz="1100" b="1" dirty="0" smtClean="0"/>
                <a:t>个居委，做到规模适度、布局合理，形成“十五分钟就业服务圈”。打通公共就业服务“最后一公里”，让更多优质就业服务资源惠及居民群众。</a:t>
              </a:r>
              <a:endParaRPr lang="zh-CN" altLang="zh-CN" sz="1100" b="1" dirty="0" smtClean="0"/>
            </a:p>
          </p:txBody>
        </p:sp>
        <p:sp>
          <p:nvSpPr>
            <p:cNvPr id="19" name="矩形 93"/>
            <p:cNvSpPr/>
            <p:nvPr/>
          </p:nvSpPr>
          <p:spPr>
            <a:xfrm rot="10800000">
              <a:off x="7837322" y="2130302"/>
              <a:ext cx="288925" cy="287339"/>
            </a:xfrm>
            <a:custGeom>
              <a:avLst/>
              <a:gdLst/>
              <a:ahLst/>
              <a:cxnLst/>
              <a:rect l="l" t="t" r="r" b="b"/>
              <a:pathLst>
                <a:path w="504056" h="504056">
                  <a:moveTo>
                    <a:pt x="0" y="0"/>
                  </a:moveTo>
                  <a:lnTo>
                    <a:pt x="504056" y="0"/>
                  </a:lnTo>
                  <a:lnTo>
                    <a:pt x="504056" y="144016"/>
                  </a:lnTo>
                  <a:lnTo>
                    <a:pt x="144016" y="144016"/>
                  </a:lnTo>
                  <a:lnTo>
                    <a:pt x="144016" y="504056"/>
                  </a:lnTo>
                  <a:lnTo>
                    <a:pt x="0" y="50405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3" tIns="45706" rIns="91413" bIns="45706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" name="矩形 93"/>
            <p:cNvSpPr/>
            <p:nvPr/>
          </p:nvSpPr>
          <p:spPr>
            <a:xfrm>
              <a:off x="1794082" y="1365468"/>
              <a:ext cx="287337" cy="288925"/>
            </a:xfrm>
            <a:custGeom>
              <a:avLst/>
              <a:gdLst/>
              <a:ahLst/>
              <a:cxnLst/>
              <a:rect l="l" t="t" r="r" b="b"/>
              <a:pathLst>
                <a:path w="504056" h="504056">
                  <a:moveTo>
                    <a:pt x="0" y="0"/>
                  </a:moveTo>
                  <a:lnTo>
                    <a:pt x="504056" y="0"/>
                  </a:lnTo>
                  <a:lnTo>
                    <a:pt x="504056" y="144016"/>
                  </a:lnTo>
                  <a:lnTo>
                    <a:pt x="144016" y="144016"/>
                  </a:lnTo>
                  <a:lnTo>
                    <a:pt x="144016" y="504056"/>
                  </a:lnTo>
                  <a:lnTo>
                    <a:pt x="0" y="50405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3" tIns="45706" rIns="91413" bIns="45706"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21" name="MH_Other_1"/>
          <p:cNvSpPr/>
          <p:nvPr>
            <p:custDataLst>
              <p:tags r:id="rId1"/>
            </p:custDataLst>
          </p:nvPr>
        </p:nvSpPr>
        <p:spPr>
          <a:xfrm>
            <a:off x="1077145" y="2061407"/>
            <a:ext cx="1520825" cy="749300"/>
          </a:xfrm>
          <a:custGeom>
            <a:avLst/>
            <a:gdLst>
              <a:gd name="connsiteX0" fmla="*/ 0 w 1521440"/>
              <a:gd name="connsiteY0" fmla="*/ 0 h 749300"/>
              <a:gd name="connsiteX1" fmla="*/ 1521440 w 1521440"/>
              <a:gd name="connsiteY1" fmla="*/ 0 h 749300"/>
              <a:gd name="connsiteX2" fmla="*/ 1507239 w 1521440"/>
              <a:gd name="connsiteY2" fmla="*/ 140870 h 749300"/>
              <a:gd name="connsiteX3" fmla="*/ 760720 w 1521440"/>
              <a:gd name="connsiteY3" fmla="*/ 749300 h 749300"/>
              <a:gd name="connsiteX4" fmla="*/ 14201 w 1521440"/>
              <a:gd name="connsiteY4" fmla="*/ 140870 h 749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21440" h="749300">
                <a:moveTo>
                  <a:pt x="0" y="0"/>
                </a:moveTo>
                <a:lnTo>
                  <a:pt x="1521440" y="0"/>
                </a:lnTo>
                <a:lnTo>
                  <a:pt x="1507239" y="140870"/>
                </a:lnTo>
                <a:cubicBezTo>
                  <a:pt x="1436185" y="488100"/>
                  <a:pt x="1128956" y="749300"/>
                  <a:pt x="760720" y="749300"/>
                </a:cubicBezTo>
                <a:cubicBezTo>
                  <a:pt x="392484" y="749300"/>
                  <a:pt x="85255" y="488100"/>
                  <a:pt x="14201" y="14087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rgbClr val="FFFFFF"/>
                </a:solidFill>
              </a:rPr>
              <a:t>01</a:t>
            </a:r>
            <a:endParaRPr lang="zh-CN" altLang="en-US" sz="2800" dirty="0">
              <a:solidFill>
                <a:srgbClr val="FFFFFF"/>
              </a:solidFill>
            </a:endParaRPr>
          </a:p>
        </p:txBody>
      </p:sp>
      <p:sp>
        <p:nvSpPr>
          <p:cNvPr id="22" name="MH_Other_4"/>
          <p:cNvSpPr/>
          <p:nvPr>
            <p:custDataLst>
              <p:tags r:id="rId2"/>
            </p:custDataLst>
          </p:nvPr>
        </p:nvSpPr>
        <p:spPr>
          <a:xfrm>
            <a:off x="3718745" y="2061407"/>
            <a:ext cx="1520825" cy="749300"/>
          </a:xfrm>
          <a:custGeom>
            <a:avLst/>
            <a:gdLst>
              <a:gd name="connsiteX0" fmla="*/ 0 w 1521440"/>
              <a:gd name="connsiteY0" fmla="*/ 0 h 749300"/>
              <a:gd name="connsiteX1" fmla="*/ 1521440 w 1521440"/>
              <a:gd name="connsiteY1" fmla="*/ 0 h 749300"/>
              <a:gd name="connsiteX2" fmla="*/ 1507239 w 1521440"/>
              <a:gd name="connsiteY2" fmla="*/ 140870 h 749300"/>
              <a:gd name="connsiteX3" fmla="*/ 760720 w 1521440"/>
              <a:gd name="connsiteY3" fmla="*/ 749300 h 749300"/>
              <a:gd name="connsiteX4" fmla="*/ 14201 w 1521440"/>
              <a:gd name="connsiteY4" fmla="*/ 140870 h 749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21440" h="749300">
                <a:moveTo>
                  <a:pt x="0" y="0"/>
                </a:moveTo>
                <a:lnTo>
                  <a:pt x="1521440" y="0"/>
                </a:lnTo>
                <a:lnTo>
                  <a:pt x="1507239" y="140870"/>
                </a:lnTo>
                <a:cubicBezTo>
                  <a:pt x="1436185" y="488100"/>
                  <a:pt x="1128956" y="749300"/>
                  <a:pt x="760720" y="749300"/>
                </a:cubicBezTo>
                <a:cubicBezTo>
                  <a:pt x="392484" y="749300"/>
                  <a:pt x="85255" y="488100"/>
                  <a:pt x="14201" y="14087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rgbClr val="FFFFFF"/>
                </a:solidFill>
              </a:rPr>
              <a:t>02</a:t>
            </a:r>
            <a:endParaRPr lang="zh-CN" altLang="en-US" sz="2800" dirty="0">
              <a:solidFill>
                <a:srgbClr val="FFFFFF"/>
              </a:solidFill>
            </a:endParaRPr>
          </a:p>
        </p:txBody>
      </p:sp>
      <p:sp>
        <p:nvSpPr>
          <p:cNvPr id="23" name="MH_Other_7"/>
          <p:cNvSpPr/>
          <p:nvPr>
            <p:custDataLst>
              <p:tags r:id="rId3"/>
            </p:custDataLst>
          </p:nvPr>
        </p:nvSpPr>
        <p:spPr>
          <a:xfrm>
            <a:off x="6360345" y="2061407"/>
            <a:ext cx="1520825" cy="749300"/>
          </a:xfrm>
          <a:custGeom>
            <a:avLst/>
            <a:gdLst>
              <a:gd name="connsiteX0" fmla="*/ 0 w 1521440"/>
              <a:gd name="connsiteY0" fmla="*/ 0 h 749300"/>
              <a:gd name="connsiteX1" fmla="*/ 1521440 w 1521440"/>
              <a:gd name="connsiteY1" fmla="*/ 0 h 749300"/>
              <a:gd name="connsiteX2" fmla="*/ 1507239 w 1521440"/>
              <a:gd name="connsiteY2" fmla="*/ 140870 h 749300"/>
              <a:gd name="connsiteX3" fmla="*/ 760720 w 1521440"/>
              <a:gd name="connsiteY3" fmla="*/ 749300 h 749300"/>
              <a:gd name="connsiteX4" fmla="*/ 14201 w 1521440"/>
              <a:gd name="connsiteY4" fmla="*/ 140870 h 749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21440" h="749300">
                <a:moveTo>
                  <a:pt x="0" y="0"/>
                </a:moveTo>
                <a:lnTo>
                  <a:pt x="1521440" y="0"/>
                </a:lnTo>
                <a:lnTo>
                  <a:pt x="1507239" y="140870"/>
                </a:lnTo>
                <a:cubicBezTo>
                  <a:pt x="1436185" y="488100"/>
                  <a:pt x="1128956" y="749300"/>
                  <a:pt x="760720" y="749300"/>
                </a:cubicBezTo>
                <a:cubicBezTo>
                  <a:pt x="392484" y="749300"/>
                  <a:pt x="85255" y="488100"/>
                  <a:pt x="14201" y="14087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rgbClr val="FFFFFF"/>
                </a:solidFill>
              </a:rPr>
              <a:t>03</a:t>
            </a:r>
            <a:endParaRPr lang="zh-CN" altLang="en-US" sz="2800" dirty="0">
              <a:solidFill>
                <a:srgbClr val="FFFFFF"/>
              </a:solidFill>
            </a:endParaRPr>
          </a:p>
        </p:txBody>
      </p:sp>
      <p:sp>
        <p:nvSpPr>
          <p:cNvPr id="24" name="MH_SubTitle_4"/>
          <p:cNvSpPr/>
          <p:nvPr>
            <p:custDataLst>
              <p:tags r:id="rId4"/>
            </p:custDataLst>
          </p:nvPr>
        </p:nvSpPr>
        <p:spPr>
          <a:xfrm>
            <a:off x="714348" y="3143254"/>
            <a:ext cx="2271886" cy="1296144"/>
          </a:xfrm>
          <a:prstGeom prst="rect">
            <a:avLst/>
          </a:prstGeom>
        </p:spPr>
        <p:txBody>
          <a:bodyPr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就业平台网格化</a:t>
            </a:r>
            <a:endParaRPr lang="en-US" altLang="zh-CN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b="1" dirty="0" smtClean="0"/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100" b="1" dirty="0" smtClean="0">
                <a:solidFill>
                  <a:srgbClr val="FF0000"/>
                </a:solidFill>
                <a:latin typeface="+mn-ea"/>
                <a:ea typeface="+mn-ea"/>
              </a:rPr>
              <a:t>8</a:t>
            </a:r>
            <a:r>
              <a:rPr lang="zh-CN" altLang="en-US" sz="1100" b="1" dirty="0" smtClean="0">
                <a:solidFill>
                  <a:srgbClr val="FF0000"/>
                </a:solidFill>
                <a:latin typeface="+mn-ea"/>
                <a:ea typeface="+mn-ea"/>
              </a:rPr>
              <a:t>个</a:t>
            </a:r>
            <a:r>
              <a:rPr lang="zh-CN" altLang="en-US" sz="1100" b="1" dirty="0" smtClean="0">
                <a:latin typeface="+mn-ea"/>
                <a:ea typeface="+mn-ea"/>
              </a:rPr>
              <a:t>街道</a:t>
            </a:r>
            <a:endParaRPr lang="en-US" altLang="zh-CN" sz="1100" b="1" dirty="0" smtClean="0">
              <a:latin typeface="+mn-ea"/>
              <a:ea typeface="+mn-ea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100" b="1" dirty="0" smtClean="0">
              <a:solidFill>
                <a:srgbClr val="FF0000"/>
              </a:solidFill>
              <a:latin typeface="+mn-ea"/>
              <a:ea typeface="+mn-ea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100" b="1" dirty="0" smtClean="0">
                <a:solidFill>
                  <a:srgbClr val="FF0000"/>
                </a:solidFill>
                <a:latin typeface="+mn-ea"/>
                <a:ea typeface="+mn-ea"/>
              </a:rPr>
              <a:t>30</a:t>
            </a:r>
            <a:r>
              <a:rPr lang="zh-CN" altLang="en-US" sz="1100" b="1" dirty="0" smtClean="0">
                <a:solidFill>
                  <a:srgbClr val="FF0000"/>
                </a:solidFill>
                <a:latin typeface="+mn-ea"/>
                <a:ea typeface="+mn-ea"/>
              </a:rPr>
              <a:t>个</a:t>
            </a:r>
            <a:r>
              <a:rPr lang="zh-CN" altLang="en-US" sz="1100" b="1" dirty="0" smtClean="0">
                <a:latin typeface="+mn-ea"/>
                <a:ea typeface="+mn-ea"/>
              </a:rPr>
              <a:t>社区就业服务工作站点</a:t>
            </a:r>
            <a:endParaRPr lang="en-US" altLang="zh-CN" sz="1100" b="1" dirty="0" smtClean="0">
              <a:latin typeface="+mn-ea"/>
              <a:ea typeface="+mn-ea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100" b="1" dirty="0" smtClean="0">
              <a:latin typeface="+mn-ea"/>
              <a:ea typeface="+mn-ea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100" b="1" dirty="0" smtClean="0">
                <a:solidFill>
                  <a:srgbClr val="FF0000"/>
                </a:solidFill>
                <a:latin typeface="+mn-ea"/>
                <a:ea typeface="+mn-ea"/>
              </a:rPr>
              <a:t>160</a:t>
            </a:r>
            <a:r>
              <a:rPr lang="zh-CN" altLang="en-US" sz="1100" b="1" dirty="0" smtClean="0">
                <a:latin typeface="+mn-ea"/>
                <a:ea typeface="+mn-ea"/>
              </a:rPr>
              <a:t>名就业援助员</a:t>
            </a:r>
            <a:endParaRPr lang="en-US" altLang="zh-CN" sz="1400" b="1" dirty="0" smtClean="0">
              <a:latin typeface="+mn-ea"/>
              <a:ea typeface="+mn-ea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000" dirty="0" smtClean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5" name="MH_SubTitle_4"/>
          <p:cNvSpPr/>
          <p:nvPr>
            <p:custDataLst>
              <p:tags r:id="rId5"/>
            </p:custDataLst>
          </p:nvPr>
        </p:nvSpPr>
        <p:spPr>
          <a:xfrm>
            <a:off x="3291020" y="3061556"/>
            <a:ext cx="2423987" cy="1296144"/>
          </a:xfrm>
          <a:prstGeom prst="rect">
            <a:avLst/>
          </a:prstGeom>
        </p:spPr>
        <p:txBody>
          <a:bodyPr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就业数据信息化</a:t>
            </a:r>
            <a:endParaRPr lang="en-US" altLang="zh-CN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b="1" dirty="0" smtClean="0"/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100" b="1" dirty="0" smtClean="0">
                <a:solidFill>
                  <a:srgbClr val="FF0000"/>
                </a:solidFill>
                <a:latin typeface="+mn-ea"/>
                <a:ea typeface="+mn-ea"/>
              </a:rPr>
              <a:t>实有人口</a:t>
            </a:r>
            <a:r>
              <a:rPr lang="zh-CN" altLang="en-US" sz="1100" b="1" dirty="0" smtClean="0">
                <a:latin typeface="+mn-ea"/>
                <a:ea typeface="+mn-ea"/>
              </a:rPr>
              <a:t>数据库</a:t>
            </a:r>
            <a:endParaRPr lang="en-US" altLang="zh-CN" sz="1100" b="1" dirty="0" smtClean="0">
              <a:latin typeface="+mn-ea"/>
              <a:ea typeface="+mn-ea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100" b="1" dirty="0" smtClean="0">
              <a:latin typeface="+mn-ea"/>
              <a:ea typeface="+mn-ea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100" b="1" dirty="0" smtClean="0">
                <a:solidFill>
                  <a:srgbClr val="FF0000"/>
                </a:solidFill>
                <a:latin typeface="+mn-ea"/>
                <a:ea typeface="+mn-ea"/>
              </a:rPr>
              <a:t>劳动力资源</a:t>
            </a:r>
            <a:r>
              <a:rPr lang="zh-CN" altLang="en-US" sz="1100" b="1" dirty="0" smtClean="0">
                <a:latin typeface="+mn-ea"/>
                <a:ea typeface="+mn-ea"/>
              </a:rPr>
              <a:t>管理库</a:t>
            </a:r>
            <a:endParaRPr lang="en-US" altLang="zh-CN" sz="1100" b="1" dirty="0" smtClean="0">
              <a:latin typeface="+mn-ea"/>
              <a:ea typeface="+mn-ea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100" b="1" dirty="0" smtClean="0">
              <a:latin typeface="+mn-ea"/>
              <a:ea typeface="+mn-ea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100" b="1" dirty="0" smtClean="0">
                <a:solidFill>
                  <a:srgbClr val="FF0000"/>
                </a:solidFill>
                <a:latin typeface="+mn-ea"/>
                <a:ea typeface="+mn-ea"/>
              </a:rPr>
              <a:t>充分就业社区</a:t>
            </a:r>
            <a:r>
              <a:rPr lang="zh-CN" altLang="en-US" sz="1100" b="1" dirty="0" smtClean="0">
                <a:latin typeface="+mn-ea"/>
                <a:ea typeface="+mn-ea"/>
              </a:rPr>
              <a:t>信息管理系统数据库</a:t>
            </a:r>
            <a:endParaRPr lang="en-GB" altLang="zh-CN" sz="1100" b="1" dirty="0">
              <a:latin typeface="+mn-ea"/>
              <a:ea typeface="+mn-ea"/>
            </a:endParaRPr>
          </a:p>
        </p:txBody>
      </p:sp>
      <p:sp>
        <p:nvSpPr>
          <p:cNvPr id="26" name="MH_SubTitle_4"/>
          <p:cNvSpPr/>
          <p:nvPr>
            <p:custDataLst>
              <p:tags r:id="rId6"/>
            </p:custDataLst>
          </p:nvPr>
        </p:nvSpPr>
        <p:spPr>
          <a:xfrm>
            <a:off x="5984810" y="3061556"/>
            <a:ext cx="2444842" cy="1296144"/>
          </a:xfrm>
          <a:prstGeom prst="rect">
            <a:avLst/>
          </a:prstGeom>
        </p:spPr>
        <p:txBody>
          <a:bodyPr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就业服务网络化</a:t>
            </a:r>
            <a:endParaRPr lang="en-US" altLang="zh-CN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b="1" dirty="0" smtClean="0"/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100" b="1" dirty="0" smtClean="0">
                <a:solidFill>
                  <a:srgbClr val="FF0000"/>
                </a:solidFill>
                <a:latin typeface="+mn-ea"/>
                <a:ea typeface="+mn-ea"/>
              </a:rPr>
              <a:t>“乐业上海”</a:t>
            </a:r>
            <a:r>
              <a:rPr lang="zh-CN" altLang="en-US" sz="1100" b="1" dirty="0" smtClean="0">
                <a:latin typeface="+mn-ea"/>
                <a:ea typeface="+mn-ea"/>
              </a:rPr>
              <a:t>微信公众号</a:t>
            </a:r>
            <a:endParaRPr lang="en-US" altLang="zh-CN" sz="1100" b="1" dirty="0" smtClean="0">
              <a:latin typeface="+mn-ea"/>
              <a:ea typeface="+mn-ea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100" b="1" dirty="0" smtClean="0">
              <a:latin typeface="+mn-ea"/>
              <a:ea typeface="+mn-ea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100" b="1" dirty="0" smtClean="0">
                <a:solidFill>
                  <a:srgbClr val="FF0000"/>
                </a:solidFill>
                <a:latin typeface="+mn-ea"/>
                <a:ea typeface="+mn-ea"/>
              </a:rPr>
              <a:t>“乐业招聘会”</a:t>
            </a:r>
            <a:r>
              <a:rPr lang="zh-CN" altLang="en-US" sz="1100" b="1" dirty="0" smtClean="0">
                <a:latin typeface="+mn-ea"/>
                <a:ea typeface="+mn-ea"/>
              </a:rPr>
              <a:t>小程序</a:t>
            </a:r>
            <a:endParaRPr lang="en-US" altLang="zh-CN" sz="1100" b="1" dirty="0" smtClean="0">
              <a:latin typeface="+mn-ea"/>
              <a:ea typeface="+mn-ea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100" b="1" dirty="0" smtClean="0">
              <a:latin typeface="+mn-ea"/>
              <a:ea typeface="+mn-ea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100" b="1" dirty="0" smtClean="0">
                <a:solidFill>
                  <a:srgbClr val="FF0000"/>
                </a:solidFill>
                <a:latin typeface="+mn-ea"/>
                <a:ea typeface="+mn-ea"/>
              </a:rPr>
              <a:t>“虹口区就业促进中心”</a:t>
            </a:r>
            <a:r>
              <a:rPr lang="zh-CN" altLang="en-US" sz="1100" b="1" dirty="0" smtClean="0">
                <a:latin typeface="+mn-ea"/>
                <a:ea typeface="+mn-ea"/>
              </a:rPr>
              <a:t>微信公众号</a:t>
            </a:r>
            <a:endParaRPr lang="en-GB" altLang="zh-CN" sz="1100" b="1" dirty="0" smtClean="0">
              <a:latin typeface="+mn-ea"/>
              <a:ea typeface="+mn-ea"/>
            </a:endParaRPr>
          </a:p>
        </p:txBody>
      </p:sp>
    </p:spTree>
  </p:cSld>
  <p:clrMapOvr>
    <a:masterClrMapping/>
  </p:clrMapOvr>
  <p:transition advTm="10000">
    <p:comb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Administrator\Desktop\9799efde2dd13e2cab8f5162a36d61e2.pn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文本框 13"/>
          <p:cNvSpPr txBox="1">
            <a:spLocks noChangeArrowheads="1"/>
          </p:cNvSpPr>
          <p:nvPr/>
        </p:nvSpPr>
        <p:spPr bwMode="auto">
          <a:xfrm>
            <a:off x="3643306" y="1785932"/>
            <a:ext cx="1753555" cy="619655"/>
          </a:xfrm>
          <a:prstGeom prst="rect">
            <a:avLst/>
          </a:prstGeom>
          <a:noFill/>
          <a:ln>
            <a:noFill/>
          </a:ln>
        </p:spPr>
        <p:txBody>
          <a:bodyPr wrap="none" lIns="65023" tIns="32511" rIns="65023" bIns="32511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 b="1" cap="all" dirty="0" smtClean="0">
                <a:solidFill>
                  <a:srgbClr val="DB2C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Arial" panose="020B0604020202020204" pitchFamily="34" charset="0"/>
              </a:rPr>
              <a:t>谢 谢！</a:t>
            </a:r>
            <a:endParaRPr lang="zh-CN" altLang="en-US" sz="3600" b="1" cap="all" dirty="0">
              <a:solidFill>
                <a:srgbClr val="DB2C0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  <a:cs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143108" y="3354179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400" b="1" cap="all" dirty="0" smtClean="0">
                <a:solidFill>
                  <a:srgbClr val="DB2C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anose="020B0604020202020204" pitchFamily="34" charset="0"/>
              </a:rPr>
              <a:t>虹口区就业促进中心</a:t>
            </a:r>
            <a:endParaRPr lang="en-US" altLang="zh-CN" sz="1400" b="1" cap="all" dirty="0" smtClean="0">
              <a:solidFill>
                <a:srgbClr val="DB2C0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Arial" panose="020B0604020202020204" pitchFamily="34" charset="0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1400" b="1" cap="all" dirty="0" smtClean="0">
                <a:solidFill>
                  <a:srgbClr val="DB2C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anose="020B0604020202020204" pitchFamily="34" charset="0"/>
              </a:rPr>
              <a:t>2020</a:t>
            </a:r>
            <a:r>
              <a:rPr lang="zh-CN" altLang="en-US" sz="1400" b="1" cap="all" dirty="0" smtClean="0">
                <a:solidFill>
                  <a:srgbClr val="DB2C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anose="020B0604020202020204" pitchFamily="34" charset="0"/>
              </a:rPr>
              <a:t>年</a:t>
            </a:r>
            <a:r>
              <a:rPr lang="en-US" altLang="zh-CN" sz="1400" b="1" cap="all" dirty="0" smtClean="0">
                <a:solidFill>
                  <a:srgbClr val="DB2C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anose="020B0604020202020204" pitchFamily="34" charset="0"/>
              </a:rPr>
              <a:t>12</a:t>
            </a:r>
            <a:r>
              <a:rPr lang="zh-CN" altLang="en-US" sz="1400" b="1" cap="all" dirty="0" smtClean="0">
                <a:solidFill>
                  <a:srgbClr val="DB2C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anose="020B0604020202020204" pitchFamily="34" charset="0"/>
              </a:rPr>
              <a:t>月</a:t>
            </a:r>
            <a:endParaRPr lang="zh-CN" altLang="en-US" sz="1400" b="1" cap="all" dirty="0">
              <a:solidFill>
                <a:srgbClr val="DB2C0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tags/tag1.xml><?xml version="1.0" encoding="utf-8"?>
<p:tagLst xmlns:p="http://schemas.openxmlformats.org/presentationml/2006/main">
  <p:tag name="MH" val="20151210203829"/>
  <p:tag name="MH_LIBRARY" val="GRAPHIC"/>
  <p:tag name="MH_ORDER" val="TextBox 33"/>
</p:tagLst>
</file>

<file path=ppt/tags/tag2.xml><?xml version="1.0" encoding="utf-8"?>
<p:tagLst xmlns:p="http://schemas.openxmlformats.org/presentationml/2006/main">
  <p:tag name="MH" val="20151210203829"/>
  <p:tag name="MH_LIBRARY" val="GRAPHIC"/>
  <p:tag name="MH_ORDER" val="Rectangle 22"/>
</p:tagLst>
</file>

<file path=ppt/tags/tag3.xml><?xml version="1.0" encoding="utf-8"?>
<p:tagLst xmlns:p="http://schemas.openxmlformats.org/presentationml/2006/main">
  <p:tag name="MH" val="20151210203829"/>
  <p:tag name="MH_LIBRARY" val="GRAPHIC"/>
  <p:tag name="MH_ORDER" val="TextBox 33"/>
</p:tagLst>
</file>

<file path=ppt/tags/tag4.xml><?xml version="1.0" encoding="utf-8"?>
<p:tagLst xmlns:p="http://schemas.openxmlformats.org/presentationml/2006/main">
  <p:tag name="MH" val="20151210203829"/>
  <p:tag name="MH_LIBRARY" val="GRAPHIC"/>
  <p:tag name="MH_ORDER" val="TextBox 34"/>
</p:tagLst>
</file>

<file path=ppt/tags/tag5.xml><?xml version="1.0" encoding="utf-8"?>
<p:tagLst xmlns:p="http://schemas.openxmlformats.org/presentationml/2006/main">
  <p:tag name="MH" val="20151210203829"/>
  <p:tag name="MH_LIBRARY" val="GRAPHIC"/>
  <p:tag name="MH_ORDER" val="TextBox 35"/>
</p:tagLst>
</file>

<file path=ppt/tags/tag6.xml><?xml version="1.0" encoding="utf-8"?>
<p:tagLst xmlns:p="http://schemas.openxmlformats.org/presentationml/2006/main">
  <p:tag name="MH" val="20151210203829"/>
  <p:tag name="MH_LIBRARY" val="GRAPHIC"/>
  <p:tag name="MH_ORDER" val="Rectangle 22"/>
</p:tagLst>
</file>

<file path=ppt/tags/tag7.xml><?xml version="1.0" encoding="utf-8"?>
<p:tagLst xmlns:p="http://schemas.openxmlformats.org/presentationml/2006/main">
  <p:tag name="MH" val="20151210203829"/>
  <p:tag name="MH_LIBRARY" val="GRAPHIC"/>
  <p:tag name="MH_ORDER" val="Rectangle 16"/>
</p:tagLst>
</file>

<file path=ppt/tags/tag8.xml><?xml version="1.0" encoding="utf-8"?>
<p:tagLst xmlns:p="http://schemas.openxmlformats.org/presentationml/2006/main">
  <p:tag name="MH" val="20151210203829"/>
  <p:tag name="MH_LIBRARY" val="GRAPHIC"/>
  <p:tag name="MH_ORDER" val="Rectangle 17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TYPE" val="n_h_h_i"/>
  <p:tag name="KSO_WM_UNIT_INDEX" val="1_2_1_1"/>
  <p:tag name="KSO_WM_UNIT_ID" val="diagram20168762_5*n_h_h_i*1_2_1_1"/>
  <p:tag name="KSO_WM_TEMPLATE_CATEGORY" val="diagram"/>
  <p:tag name="KSO_WM_TEMPLATE_INDEX" val="20168762"/>
  <p:tag name="KSO_WM_UNIT_LAYERLEVEL" val="1_1_1_1"/>
  <p:tag name="KSO_WM_TAG_VERSION" val="1.0"/>
  <p:tag name="KSO_WM_BEAUTIFY_FLAG" val="#wm#"/>
  <p:tag name="KSO_WM_UNIT_FILL_FORE_SCHEMECOLOR_INDEX" val="5"/>
  <p:tag name="KSO_WM_UNIT_FILL_TYPE" val="1"/>
  <p:tag name="KSO_WM_UNIT_TEXT_FILL_FORE_SCHEMECOLOR_INDEX" val="14"/>
  <p:tag name="KSO_WM_UNIT_TEXT_FILL_TYPE" val="1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TYPE" val="n_h_h_i"/>
  <p:tag name="KSO_WM_UNIT_INDEX" val="1_2_4_1"/>
  <p:tag name="KSO_WM_UNIT_ID" val="diagram20168762_5*n_h_h_i*1_2_4_1"/>
  <p:tag name="KSO_WM_TEMPLATE_CATEGORY" val="diagram"/>
  <p:tag name="KSO_WM_TEMPLATE_INDEX" val="20168762"/>
  <p:tag name="KSO_WM_UNIT_LAYERLEVEL" val="1_1_1_1"/>
  <p:tag name="KSO_WM_TAG_VERSION" val="1.0"/>
  <p:tag name="KSO_WM_BEAUTIFY_FLAG" val="#wm#"/>
  <p:tag name="KSO_WM_UNIT_FILL_FORE_SCHEMECOLOR_INDEX" val="8"/>
  <p:tag name="KSO_WM_UNIT_FILL_TYPE" val="1"/>
  <p:tag name="KSO_WM_UNIT_TEXT_FILL_FORE_SCHEMECOLOR_INDEX" val="14"/>
  <p:tag name="KSO_WM_UNIT_TEXT_FILL_TYPE" val="1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TYPE" val="n_h_h_i"/>
  <p:tag name="KSO_WM_UNIT_INDEX" val="1_2_3_1"/>
  <p:tag name="KSO_WM_UNIT_ID" val="diagram20168762_5*n_h_h_i*1_2_3_1"/>
  <p:tag name="KSO_WM_TEMPLATE_CATEGORY" val="diagram"/>
  <p:tag name="KSO_WM_TEMPLATE_INDEX" val="20168762"/>
  <p:tag name="KSO_WM_UNIT_LAYERLEVEL" val="1_1_1_1"/>
  <p:tag name="KSO_WM_TAG_VERSION" val="1.0"/>
  <p:tag name="KSO_WM_BEAUTIFY_FLAG" val="#wm#"/>
  <p:tag name="KSO_WM_UNIT_FILL_FORE_SCHEMECOLOR_INDEX" val="7"/>
  <p:tag name="KSO_WM_UNIT_FILL_TYPE" val="1"/>
  <p:tag name="KSO_WM_UNIT_TEXT_FILL_FORE_SCHEMECOLOR_INDEX" val="14"/>
  <p:tag name="KSO_WM_UNIT_TEXT_FILL_TYPE" val="1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TYPE" val="n_i"/>
  <p:tag name="KSO_WM_UNIT_INDEX" val="1_1"/>
  <p:tag name="KSO_WM_UNIT_ID" val="diagram20168762_5*n_i*1_1"/>
  <p:tag name="KSO_WM_TEMPLATE_CATEGORY" val="diagram"/>
  <p:tag name="KSO_WM_TEMPLATE_INDEX" val="20168762"/>
  <p:tag name="KSO_WM_UNIT_LAYERLEVEL" val="1_1"/>
  <p:tag name="KSO_WM_TAG_VERSION" val="1.0"/>
  <p:tag name="KSO_WM_BEAUTIFY_FLAG" val="#wm#"/>
  <p:tag name="KSO_WM_UNIT_FILL_FORE_SCHEMECOLOR_INDEX" val="14"/>
  <p:tag name="KSO_WM_UNIT_FILL_TYPE" val="1"/>
  <p:tag name="KSO_WM_UNIT_TEXT_FILL_FORE_SCHEMECOLOR_INDEX" val="14"/>
  <p:tag name="KSO_WM_UNIT_TEXT_FILL_TYPE" val="1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TYPE" val="n_h_h_i"/>
  <p:tag name="KSO_WM_UNIT_INDEX" val="1_2_2_1"/>
  <p:tag name="KSO_WM_UNIT_ID" val="diagram20168762_5*n_h_h_i*1_2_2_1"/>
  <p:tag name="KSO_WM_TEMPLATE_CATEGORY" val="diagram"/>
  <p:tag name="KSO_WM_TEMPLATE_INDEX" val="20168762"/>
  <p:tag name="KSO_WM_UNIT_LAYERLEVEL" val="1_1_1_1"/>
  <p:tag name="KSO_WM_TAG_VERSION" val="1.0"/>
  <p:tag name="KSO_WM_BEAUTIFY_FLAG" val="#wm#"/>
  <p:tag name="KSO_WM_UNIT_FILL_FORE_SCHEMECOLOR_INDEX" val="6"/>
  <p:tag name="KSO_WM_UNIT_FILL_TYPE" val="1"/>
  <p:tag name="KSO_WM_UNIT_TEXT_FILL_FORE_SCHEMECOLOR_INDEX" val="14"/>
  <p:tag name="KSO_WM_UNIT_TEXT_FILL_TYPE" val="1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TYPE" val="n_h_h_i"/>
  <p:tag name="KSO_WM_UNIT_INDEX" val="1_2_1_1"/>
  <p:tag name="KSO_WM_UNIT_ID" val="diagram20168762_5*n_h_h_i*1_2_1_1"/>
  <p:tag name="KSO_WM_TEMPLATE_CATEGORY" val="diagram"/>
  <p:tag name="KSO_WM_TEMPLATE_INDEX" val="20168762"/>
  <p:tag name="KSO_WM_UNIT_LAYERLEVEL" val="1_1_1_1"/>
  <p:tag name="KSO_WM_TAG_VERSION" val="1.0"/>
  <p:tag name="KSO_WM_BEAUTIFY_FLAG" val="#wm#"/>
  <p:tag name="KSO_WM_UNIT_FILL_FORE_SCHEMECOLOR_INDEX" val="5"/>
  <p:tag name="KSO_WM_UNIT_FILL_TYPE" val="1"/>
  <p:tag name="KSO_WM_UNIT_TEXT_FILL_FORE_SCHEMECOLOR_INDEX" val="14"/>
  <p:tag name="KSO_WM_UNIT_TEXT_FILL_TYPE" val="1"/>
</p:tagLst>
</file>

<file path=ppt/tags/tag15.xml><?xml version="1.0" encoding="utf-8"?>
<p:tagLst xmlns:p="http://schemas.openxmlformats.org/presentationml/2006/main">
  <p:tag name="MH" val="20151210203829"/>
  <p:tag name="MH_LIBRARY" val="GRAPHIC"/>
  <p:tag name="MH_ORDER" val="TextBox 33"/>
</p:tagLst>
</file>

<file path=ppt/tags/tag16.xml><?xml version="1.0" encoding="utf-8"?>
<p:tagLst xmlns:p="http://schemas.openxmlformats.org/presentationml/2006/main">
  <p:tag name="MH" val="20151210203829"/>
  <p:tag name="MH_LIBRARY" val="GRAPHIC"/>
  <p:tag name="MH_ORDER" val="TextBox 34"/>
</p:tagLst>
</file>

<file path=ppt/tags/tag17.xml><?xml version="1.0" encoding="utf-8"?>
<p:tagLst xmlns:p="http://schemas.openxmlformats.org/presentationml/2006/main">
  <p:tag name="MH_TYPE" val="#NeiR#"/>
  <p:tag name="MH_NUMBER" val="4"/>
  <p:tag name="MH" val="20151210092846"/>
  <p:tag name="MH_LIBRARY" val="GRAPHIC"/>
</p:tagLst>
</file>

<file path=ppt/tags/tag18.xml><?xml version="1.0" encoding="utf-8"?>
<p:tagLst xmlns:p="http://schemas.openxmlformats.org/presentationml/2006/main">
  <p:tag name="MH" val="20151121192522"/>
  <p:tag name="MH_LIBRARY" val="GRAPHIC"/>
  <p:tag name="MH_TYPE" val="Other"/>
  <p:tag name="MH_ORDER" val="1"/>
</p:tagLst>
</file>

<file path=ppt/tags/tag19.xml><?xml version="1.0" encoding="utf-8"?>
<p:tagLst xmlns:p="http://schemas.openxmlformats.org/presentationml/2006/main">
  <p:tag name="MH" val="20151121192522"/>
  <p:tag name="MH_LIBRARY" val="GRAPHIC"/>
  <p:tag name="MH_TYPE" val="Other"/>
  <p:tag name="MH_ORDER" val="4"/>
</p:tagLst>
</file>

<file path=ppt/tags/tag20.xml><?xml version="1.0" encoding="utf-8"?>
<p:tagLst xmlns:p="http://schemas.openxmlformats.org/presentationml/2006/main">
  <p:tag name="MH" val="20151121192522"/>
  <p:tag name="MH_LIBRARY" val="GRAPHIC"/>
  <p:tag name="MH_TYPE" val="Other"/>
  <p:tag name="MH_ORDER" val="7"/>
</p:tagLst>
</file>

<file path=ppt/tags/tag21.xml><?xml version="1.0" encoding="utf-8"?>
<p:tagLst xmlns:p="http://schemas.openxmlformats.org/presentationml/2006/main">
  <p:tag name="MH" val="20151121191650"/>
  <p:tag name="MH_LIBRARY" val="GRAPHIC"/>
  <p:tag name="MH_TYPE" val="SubTitle"/>
  <p:tag name="MH_ORDER" val="4"/>
</p:tagLst>
</file>

<file path=ppt/tags/tag22.xml><?xml version="1.0" encoding="utf-8"?>
<p:tagLst xmlns:p="http://schemas.openxmlformats.org/presentationml/2006/main">
  <p:tag name="MH" val="20151121191650"/>
  <p:tag name="MH_LIBRARY" val="GRAPHIC"/>
  <p:tag name="MH_TYPE" val="SubTitle"/>
  <p:tag name="MH_ORDER" val="4"/>
</p:tagLst>
</file>

<file path=ppt/tags/tag23.xml><?xml version="1.0" encoding="utf-8"?>
<p:tagLst xmlns:p="http://schemas.openxmlformats.org/presentationml/2006/main">
  <p:tag name="MH" val="20151121191650"/>
  <p:tag name="MH_LIBRARY" val="GRAPHIC"/>
  <p:tag name="MH_TYPE" val="SubTitle"/>
  <p:tag name="MH_ORDER" val="4"/>
</p:tagLst>
</file>

<file path=ppt/theme/theme1.xml><?xml version="1.0" encoding="utf-8"?>
<a:theme xmlns:a="http://schemas.openxmlformats.org/drawingml/2006/main" name="Office 主题​​">
  <a:themeElements>
    <a:clrScheme name="自定义 10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FF4957"/>
      </a:accent1>
      <a:accent2>
        <a:srgbClr val="7F7F7F"/>
      </a:accent2>
      <a:accent3>
        <a:srgbClr val="FF4957"/>
      </a:accent3>
      <a:accent4>
        <a:srgbClr val="7F7F7F"/>
      </a:accent4>
      <a:accent5>
        <a:srgbClr val="FF4957"/>
      </a:accent5>
      <a:accent6>
        <a:srgbClr val="7F7F7F"/>
      </a:accent6>
      <a:hlink>
        <a:srgbClr val="000000"/>
      </a:hlink>
      <a:folHlink>
        <a:srgbClr val="FF4957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1418</Words>
  <Application>WPS 演示</Application>
  <PresentationFormat>全屏显示(16:9)</PresentationFormat>
  <Paragraphs>170</Paragraphs>
  <Slides>9</Slides>
  <Notes>8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9</vt:i4>
      </vt:variant>
    </vt:vector>
  </HeadingPairs>
  <TitlesOfParts>
    <vt:vector size="25" baseType="lpstr">
      <vt:lpstr>Arial</vt:lpstr>
      <vt:lpstr>宋体</vt:lpstr>
      <vt:lpstr>Wingdings</vt:lpstr>
      <vt:lpstr>Calibri</vt:lpstr>
      <vt:lpstr>微软雅黑</vt:lpstr>
      <vt:lpstr>Arial Unicode MS</vt:lpstr>
      <vt:lpstr>FontAwesome</vt:lpstr>
      <vt:lpstr>仿宋_GB2312</vt:lpstr>
      <vt:lpstr>仿宋</vt:lpstr>
      <vt:lpstr>Verdana</vt:lpstr>
      <vt:lpstr>字魂59号-创粗黑</vt:lpstr>
      <vt:lpstr>华文细黑</vt:lpstr>
      <vt:lpstr>Segoe Print</vt:lpstr>
      <vt:lpstr>黑体</vt:lpstr>
      <vt:lpstr>Office 主题​​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多彩年度工作总结</dc:title>
  <dc:creator>第一PPT</dc:creator>
  <cp:keywords>www.1ppt.com</cp:keywords>
  <cp:lastModifiedBy>邱彭渝丶</cp:lastModifiedBy>
  <cp:revision>486</cp:revision>
  <dcterms:created xsi:type="dcterms:W3CDTF">2014-11-09T01:07:00Z</dcterms:created>
  <dcterms:modified xsi:type="dcterms:W3CDTF">2021-01-27T13:37:51Z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2052-11.1.0.10314</vt:lpwstr>
  </property>
</Properties>
</file>