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sldIdLst>
    <p:sldId id="258" r:id="rId4"/>
    <p:sldId id="259" r:id="rId5"/>
    <p:sldId id="260" r:id="rId6"/>
    <p:sldId id="261" r:id="rId7"/>
    <p:sldId id="262" r:id="rId8"/>
    <p:sldId id="263" r:id="rId9"/>
    <p:sldId id="264" r:id="rId10"/>
    <p:sldId id="265" r:id="rId11"/>
    <p:sldId id="268" r:id="rId12"/>
    <p:sldId id="267" r:id="rId13"/>
    <p:sldId id="266" r:id="rId14"/>
    <p:sldId id="269" r:id="rId15"/>
    <p:sldId id="270" r:id="rId16"/>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alpha val="100000"/>
          </a:schemeClr>
        </a:solidFill>
        <a:effectLst/>
      </p:bgPr>
    </p:bg>
    <p:spTree>
      <p:nvGrpSpPr>
        <p:cNvPr id="1" name=""/>
        <p:cNvGrpSpPr/>
        <p:nvPr/>
      </p:nvGrpSpPr>
      <p:grpSpPr/>
      <p:pic>
        <p:nvPicPr>
          <p:cNvPr id="2050" name="Picture 2"/>
          <p:cNvPicPr>
            <a:picLocks noChangeAspect="1"/>
          </p:cNvPicPr>
          <p:nvPr/>
        </p:nvPicPr>
        <p:blipFill>
          <a:blip r:embed="rId2"/>
          <a:stretch>
            <a:fillRect/>
          </a:stretch>
        </p:blipFill>
        <p:spPr>
          <a:xfrm>
            <a:off x="4233" y="-1587"/>
            <a:ext cx="12208933" cy="6859587"/>
          </a:xfrm>
          <a:prstGeom prst="rect">
            <a:avLst/>
          </a:prstGeom>
          <a:noFill/>
          <a:ln w="9525">
            <a:noFill/>
          </a:ln>
        </p:spPr>
      </p:pic>
      <p:sp>
        <p:nvSpPr>
          <p:cNvPr id="2051" name="标题 2050"/>
          <p:cNvSpPr>
            <a:spLocks noGrp="1"/>
          </p:cNvSpPr>
          <p:nvPr>
            <p:ph type="ctrTitle"/>
          </p:nvPr>
        </p:nvSpPr>
        <p:spPr>
          <a:xfrm>
            <a:off x="624417" y="1773238"/>
            <a:ext cx="10943167" cy="1082675"/>
          </a:xfrm>
          <a:prstGeom prst="rect">
            <a:avLst/>
          </a:prstGeom>
          <a:noFill/>
          <a:ln w="9525">
            <a:noFill/>
          </a:ln>
        </p:spPr>
        <p:txBody>
          <a:bodyPr anchor="ctr"/>
          <a:lstStyle>
            <a:lvl1pPr lvl="0" algn="ctr">
              <a:defRPr>
                <a:solidFill>
                  <a:schemeClr val="tx1"/>
                </a:solidFill>
              </a:defRPr>
            </a:lvl1pPr>
          </a:lstStyle>
          <a:p>
            <a:pPr lvl="0"/>
            <a:r>
              <a:rPr lang="zh-CN" altLang="en-US"/>
              <a:t>单击此处编辑母版标题样式</a:t>
            </a:r>
            <a:endParaRPr lang="zh-CN" altLang="en-US"/>
          </a:p>
        </p:txBody>
      </p:sp>
      <p:sp>
        <p:nvSpPr>
          <p:cNvPr id="2052" name="副标题 2051"/>
          <p:cNvSpPr>
            <a:spLocks noGrp="1"/>
          </p:cNvSpPr>
          <p:nvPr>
            <p:ph type="subTitle" idx="1"/>
          </p:nvPr>
        </p:nvSpPr>
        <p:spPr>
          <a:xfrm>
            <a:off x="624417" y="2997200"/>
            <a:ext cx="10949516" cy="1752600"/>
          </a:xfrm>
          <a:prstGeom prst="rect">
            <a:avLst/>
          </a:prstGeom>
          <a:noFill/>
          <a:ln w="9525">
            <a:noFill/>
          </a:ln>
        </p:spPr>
        <p:txBody>
          <a:bodyPr anchor="t"/>
          <a:lstStyle>
            <a:lvl1pPr marL="0" lvl="0" indent="0" algn="ctr">
              <a:buNone/>
              <a:defRPr>
                <a:solidFill>
                  <a:schemeClr val="tx1"/>
                </a:solidFill>
              </a:defRPr>
            </a:lvl1pPr>
            <a:lvl2pPr marL="457200" lvl="1" indent="0" algn="ctr">
              <a:buNone/>
              <a:defRPr>
                <a:solidFill>
                  <a:schemeClr val="tx1"/>
                </a:solidFill>
              </a:defRPr>
            </a:lvl2pPr>
            <a:lvl3pPr marL="914400" lvl="2" indent="0" algn="ctr">
              <a:buNone/>
              <a:defRPr>
                <a:solidFill>
                  <a:schemeClr val="tx1"/>
                </a:solidFill>
              </a:defRPr>
            </a:lvl3pPr>
            <a:lvl4pPr marL="1371600" lvl="3" indent="0" algn="ctr">
              <a:buNone/>
              <a:defRPr>
                <a:solidFill>
                  <a:schemeClr val="tx1"/>
                </a:solidFill>
              </a:defRPr>
            </a:lvl4pPr>
            <a:lvl5pPr marL="1828800" lvl="4" indent="0" algn="ctr">
              <a:buNone/>
              <a:defRPr>
                <a:solidFill>
                  <a:schemeClr val="tx1"/>
                </a:solidFill>
              </a:defRPr>
            </a:lvl5pPr>
          </a:lstStyle>
          <a:p>
            <a:pPr lvl="0"/>
            <a:r>
              <a:rPr lang="zh-CN" altLang="en-US"/>
              <a:t>单击此处编辑母版副标题样式</a:t>
            </a:r>
            <a:endParaRPr lang="zh-CN" altLang="en-US"/>
          </a:p>
        </p:txBody>
      </p:sp>
      <p:sp>
        <p:nvSpPr>
          <p:cNvPr id="2053" name="日期占位符 2052"/>
          <p:cNvSpPr>
            <a:spLocks noGrp="1"/>
          </p:cNvSpPr>
          <p:nvPr>
            <p:ph type="dt" sz="half" idx="2"/>
          </p:nvPr>
        </p:nvSpPr>
        <p:spPr>
          <a:xfrm>
            <a:off x="609600" y="6245225"/>
            <a:ext cx="2844800" cy="476250"/>
          </a:xfrm>
          <a:prstGeom prst="rect">
            <a:avLst/>
          </a:prstGeom>
          <a:noFill/>
          <a:ln w="9525">
            <a:noFill/>
          </a:ln>
        </p:spPr>
        <p:txBody>
          <a:bodyPr anchor="t"/>
          <a:lstStyle>
            <a:lvl1pPr>
              <a:defRPr sz="1400"/>
            </a:lvl1pPr>
          </a:lstStyle>
          <a:p>
            <a:fld id="{82F288E0-7875-42C4-84C8-98DBBD3BF4D2}" type="datetimeFigureOut">
              <a:rPr lang="zh-CN" altLang="en-US" smtClean="0"/>
            </a:fld>
            <a:endParaRPr lang="zh-CN" altLang="en-US"/>
          </a:p>
        </p:txBody>
      </p:sp>
      <p:sp>
        <p:nvSpPr>
          <p:cNvPr id="2054" name="页脚占位符 2053"/>
          <p:cNvSpPr>
            <a:spLocks noGrp="1"/>
          </p:cNvSpPr>
          <p:nvPr>
            <p:ph type="ftr" sz="quarter" idx="3"/>
          </p:nvPr>
        </p:nvSpPr>
        <p:spPr>
          <a:xfrm>
            <a:off x="4165600" y="6245225"/>
            <a:ext cx="3860800" cy="476250"/>
          </a:xfrm>
          <a:prstGeom prst="rect">
            <a:avLst/>
          </a:prstGeom>
          <a:noFill/>
          <a:ln w="9525">
            <a:noFill/>
          </a:ln>
        </p:spPr>
        <p:txBody>
          <a:bodyPr anchor="t"/>
          <a:lstStyle>
            <a:lvl1pPr algn="ctr">
              <a:defRPr sz="1400"/>
            </a:lvl1pPr>
          </a:lstStyle>
          <a:p>
            <a:endParaRPr lang="zh-CN" altLang="en-US"/>
          </a:p>
        </p:txBody>
      </p:sp>
      <p:sp>
        <p:nvSpPr>
          <p:cNvPr id="2055" name="灯片编号占位符 2054"/>
          <p:cNvSpPr>
            <a:spLocks noGrp="1"/>
          </p:cNvSpPr>
          <p:nvPr>
            <p:ph type="sldNum" sz="quarter" idx="4"/>
          </p:nvPr>
        </p:nvSpPr>
        <p:spPr>
          <a:xfrm>
            <a:off x="8737600" y="6245225"/>
            <a:ext cx="2844800" cy="476250"/>
          </a:xfrm>
          <a:prstGeom prst="rect">
            <a:avLst/>
          </a:prstGeom>
          <a:noFill/>
          <a:ln w="9525">
            <a:noFill/>
          </a:ln>
        </p:spPr>
        <p:txBody>
          <a:bodyPr anchor="t"/>
          <a:lstStyle>
            <a:lvl1pPr algn="r">
              <a:defRPr sz="1400"/>
            </a:lvl1p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174750"/>
            <a:ext cx="5376672" cy="49530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05728" y="1174750"/>
            <a:ext cx="5376672" cy="49530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5" y="2665379"/>
            <a:ext cx="4873575"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190500"/>
            <a:ext cx="2743200" cy="59372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90500"/>
            <a:ext cx="8070573" cy="59372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3" Type="http://schemas.openxmlformats.org/officeDocument/2006/relationships/theme" Target="../theme/theme2.xml"/><Relationship Id="rId12" Type="http://schemas.openxmlformats.org/officeDocument/2006/relationships/image" Target="../media/image1.jpeg"/><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pic>
        <p:nvPicPr>
          <p:cNvPr id="1026" name="Picture 2"/>
          <p:cNvPicPr>
            <a:picLocks noChangeAspect="1"/>
          </p:cNvPicPr>
          <p:nvPr/>
        </p:nvPicPr>
        <p:blipFill>
          <a:blip r:embed="rId12"/>
          <a:stretch>
            <a:fillRect/>
          </a:stretch>
        </p:blipFill>
        <p:spPr>
          <a:xfrm flipH="1">
            <a:off x="25400" y="-1587"/>
            <a:ext cx="12208933" cy="6859587"/>
          </a:xfrm>
          <a:prstGeom prst="rect">
            <a:avLst/>
          </a:prstGeom>
          <a:noFill/>
          <a:ln w="9525">
            <a:noFill/>
          </a:ln>
        </p:spPr>
      </p:pic>
      <p:sp>
        <p:nvSpPr>
          <p:cNvPr id="1027" name="标题 1026"/>
          <p:cNvSpPr>
            <a:spLocks noGrp="1"/>
          </p:cNvSpPr>
          <p:nvPr>
            <p:ph type="title"/>
          </p:nvPr>
        </p:nvSpPr>
        <p:spPr>
          <a:xfrm>
            <a:off x="609600" y="190500"/>
            <a:ext cx="10972800" cy="582613"/>
          </a:xfrm>
          <a:prstGeom prst="rect">
            <a:avLst/>
          </a:prstGeom>
          <a:noFill/>
          <a:ln w="9525">
            <a:noFill/>
          </a:ln>
        </p:spPr>
        <p:txBody>
          <a:bodyPr anchor="ctr"/>
          <a:p>
            <a:pPr lvl="0"/>
            <a:r>
              <a:rPr lang="zh-CN" altLang="en-US"/>
              <a:t>单击此处编辑母版标题样式</a:t>
            </a:r>
            <a:endParaRPr lang="zh-CN" altLang="en-US"/>
          </a:p>
        </p:txBody>
      </p:sp>
      <p:sp>
        <p:nvSpPr>
          <p:cNvPr id="1028" name="文本占位符 1027"/>
          <p:cNvSpPr>
            <a:spLocks noGrp="1"/>
          </p:cNvSpPr>
          <p:nvPr>
            <p:ph type="body" idx="1"/>
          </p:nvPr>
        </p:nvSpPr>
        <p:spPr>
          <a:xfrm>
            <a:off x="609600" y="1174750"/>
            <a:ext cx="10972800" cy="4953000"/>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9" name="日期占位符 1028"/>
          <p:cNvSpPr>
            <a:spLocks noGrp="1"/>
          </p:cNvSpPr>
          <p:nvPr>
            <p:ph type="dt" sz="half" idx="2"/>
          </p:nvPr>
        </p:nvSpPr>
        <p:spPr>
          <a:xfrm>
            <a:off x="609600" y="6245225"/>
            <a:ext cx="2844800" cy="476250"/>
          </a:xfrm>
          <a:prstGeom prst="rect">
            <a:avLst/>
          </a:prstGeom>
          <a:noFill/>
          <a:ln w="9525">
            <a:noFill/>
          </a:ln>
        </p:spPr>
        <p:txBody>
          <a:bodyPr/>
          <a:lstStyle>
            <a:lvl1pPr>
              <a:defRPr sz="1400"/>
            </a:lvl1pPr>
          </a:lstStyle>
          <a:p>
            <a:fld id="{82F288E0-7875-42C4-84C8-98DBBD3BF4D2}" type="datetimeFigureOut">
              <a:rPr lang="zh-CN" altLang="en-US" smtClean="0"/>
            </a:fld>
            <a:endParaRPr lang="zh-CN" altLang="en-US"/>
          </a:p>
        </p:txBody>
      </p:sp>
      <p:sp>
        <p:nvSpPr>
          <p:cNvPr id="1030" name="页脚占位符 1029"/>
          <p:cNvSpPr>
            <a:spLocks noGrp="1"/>
          </p:cNvSpPr>
          <p:nvPr>
            <p:ph type="ftr" sz="quarter" idx="3"/>
          </p:nvPr>
        </p:nvSpPr>
        <p:spPr>
          <a:xfrm>
            <a:off x="4165600" y="6245225"/>
            <a:ext cx="3860800" cy="476250"/>
          </a:xfrm>
          <a:prstGeom prst="rect">
            <a:avLst/>
          </a:prstGeom>
          <a:noFill/>
          <a:ln w="9525">
            <a:noFill/>
          </a:ln>
        </p:spPr>
        <p:txBody>
          <a:bodyPr/>
          <a:lstStyle>
            <a:lvl1pPr algn="ctr">
              <a:defRPr sz="1400"/>
            </a:lvl1pPr>
          </a:lstStyle>
          <a:p>
            <a:endParaRPr lang="zh-CN" altLang="en-US"/>
          </a:p>
        </p:txBody>
      </p:sp>
      <p:sp>
        <p:nvSpPr>
          <p:cNvPr id="1031" name="灯片编号占位符 1030"/>
          <p:cNvSpPr>
            <a:spLocks noGrp="1"/>
          </p:cNvSpPr>
          <p:nvPr>
            <p:ph type="sldNum" sz="quarter" idx="4"/>
          </p:nvPr>
        </p:nvSpPr>
        <p:spPr>
          <a:xfrm>
            <a:off x="8737600" y="6245225"/>
            <a:ext cx="2844800" cy="476250"/>
          </a:xfrm>
          <a:prstGeom prst="rect">
            <a:avLst/>
          </a:prstGeom>
          <a:noFill/>
          <a:ln w="9525">
            <a:noFill/>
          </a:ln>
        </p:spPr>
        <p:txBody>
          <a:bodyPr/>
          <a:lstStyle>
            <a:lvl1pPr algn="r">
              <a:defRPr sz="1400"/>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dt="0"/>
  <p:txStyles>
    <p:titleStyle>
      <a:lvl1pPr marL="0" lvl="0" indent="0" algn="l" defTabSz="914400" eaLnBrk="1" fontAlgn="base" latinLnBrk="0" hangingPunct="1">
        <a:lnSpc>
          <a:spcPct val="100000"/>
        </a:lnSpc>
        <a:spcBef>
          <a:spcPct val="0"/>
        </a:spcBef>
        <a:spcAft>
          <a:spcPct val="0"/>
        </a:spcAft>
        <a:buNone/>
        <a:defRPr sz="3600" b="0" i="0" u="none" kern="1200" baseline="0">
          <a:solidFill>
            <a:schemeClr val="tx1"/>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3.wmf"/><Relationship Id="rId1"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97155" y="1076960"/>
            <a:ext cx="12172315" cy="3842385"/>
          </a:xfrm>
          <a:prstGeom prst="rect">
            <a:avLst/>
          </a:prstGeom>
          <a:gradFill>
            <a:gsLst>
              <a:gs pos="0">
                <a:srgbClr val="E30000"/>
              </a:gs>
              <a:gs pos="100000">
                <a:srgbClr val="760303"/>
              </a:gs>
            </a:gsLst>
            <a:lin ang="5400000" scaled="0"/>
          </a:gradFill>
        </p:spPr>
        <p:style>
          <a:lnRef idx="2">
            <a:schemeClr val="accent2">
              <a:shade val="50000"/>
            </a:schemeClr>
          </a:lnRef>
          <a:fillRef idx="1">
            <a:schemeClr val="accent2"/>
          </a:fillRef>
          <a:effectRef idx="0">
            <a:schemeClr val="accent2"/>
          </a:effectRef>
          <a:fontRef idx="minor">
            <a:schemeClr val="lt1"/>
          </a:fontRef>
        </p:style>
        <p:txBody>
          <a:bodyPr rtlCol="0" anchor="ctr"/>
          <a:p>
            <a:pPr algn="l"/>
            <a:r>
              <a:rPr lang="zh-CN" altLang="zh-CN" sz="7200">
                <a:latin typeface="方正黑体_GBK" panose="03000509000000000000" charset="-122"/>
                <a:ea typeface="方正黑体_GBK" panose="03000509000000000000" charset="-122"/>
                <a:cs typeface="方正黑体_GBK" panose="03000509000000000000" charset="-122"/>
              </a:rPr>
              <a:t>　元阳县就业扶贫</a:t>
            </a:r>
            <a:endParaRPr lang="zh-CN" altLang="zh-CN" sz="3600">
              <a:latin typeface="方正黑体_GBK" panose="03000509000000000000" charset="-122"/>
              <a:ea typeface="方正黑体_GBK" panose="03000509000000000000" charset="-122"/>
              <a:cs typeface="方正黑体_GBK" panose="03000509000000000000" charset="-122"/>
            </a:endParaRPr>
          </a:p>
          <a:p>
            <a:pPr algn="ctr"/>
            <a:endParaRPr lang="en-US" altLang="zh-CN" sz="3600">
              <a:latin typeface="方正黑体_GBK" panose="03000509000000000000" charset="-122"/>
              <a:ea typeface="方正黑体_GBK" panose="03000509000000000000" charset="-122"/>
              <a:cs typeface="方正黑体_GBK" panose="03000509000000000000" charset="-122"/>
            </a:endParaRPr>
          </a:p>
          <a:p>
            <a:pPr algn="ctr"/>
            <a:r>
              <a:rPr lang="en-US" altLang="zh-CN" sz="3600">
                <a:latin typeface="方正黑体_GBK" panose="03000509000000000000" charset="-122"/>
                <a:ea typeface="方正黑体_GBK" panose="03000509000000000000" charset="-122"/>
                <a:cs typeface="方正黑体_GBK" panose="03000509000000000000" charset="-122"/>
              </a:rPr>
              <a:t>——</a:t>
            </a:r>
            <a:r>
              <a:rPr lang="zh-CN" altLang="en-US" sz="3600">
                <a:latin typeface="方正黑体_GBK" panose="03000509000000000000" charset="-122"/>
                <a:ea typeface="方正黑体_GBK" panose="03000509000000000000" charset="-122"/>
                <a:cs typeface="方正黑体_GBK" panose="03000509000000000000" charset="-122"/>
              </a:rPr>
              <a:t>政企农劳务合作</a:t>
            </a:r>
            <a:r>
              <a:rPr lang="en-US" altLang="zh-CN" sz="3600">
                <a:latin typeface="方正黑体_GBK" panose="03000509000000000000" charset="-122"/>
                <a:ea typeface="方正黑体_GBK" panose="03000509000000000000" charset="-122"/>
                <a:cs typeface="方正黑体_GBK" panose="03000509000000000000" charset="-122"/>
              </a:rPr>
              <a:t>“</a:t>
            </a:r>
            <a:r>
              <a:rPr lang="zh-CN" altLang="en-US" sz="3600">
                <a:latin typeface="方正黑体_GBK" panose="03000509000000000000" charset="-122"/>
                <a:ea typeface="方正黑体_GBK" panose="03000509000000000000" charset="-122"/>
                <a:cs typeface="方正黑体_GBK" panose="03000509000000000000" charset="-122"/>
                <a:sym typeface="+mn-ea"/>
              </a:rPr>
              <a:t>一金三保</a:t>
            </a:r>
            <a:r>
              <a:rPr lang="en-US" altLang="zh-CN" sz="3600">
                <a:latin typeface="方正黑体_GBK" panose="03000509000000000000" charset="-122"/>
                <a:ea typeface="方正黑体_GBK" panose="03000509000000000000" charset="-122"/>
                <a:cs typeface="方正黑体_GBK" panose="03000509000000000000" charset="-122"/>
              </a:rPr>
              <a:t>”</a:t>
            </a:r>
            <a:r>
              <a:rPr lang="zh-CN" altLang="en-US" sz="3600">
                <a:latin typeface="方正黑体_GBK" panose="03000509000000000000" charset="-122"/>
                <a:ea typeface="方正黑体_GBK" panose="03000509000000000000" charset="-122"/>
                <a:cs typeface="方正黑体_GBK" panose="03000509000000000000" charset="-122"/>
              </a:rPr>
              <a:t>项目</a:t>
            </a:r>
            <a:endParaRPr lang="zh-CN" altLang="en-US" sz="3600">
              <a:latin typeface="方正黑体_GBK" panose="03000509000000000000" charset="-122"/>
              <a:ea typeface="方正黑体_GBK" panose="03000509000000000000" charset="-122"/>
              <a:cs typeface="方正黑体_GBK" panose="03000509000000000000" charset="-122"/>
            </a:endParaRPr>
          </a:p>
          <a:p>
            <a:pPr algn="ctr"/>
            <a:endParaRPr lang="zh-CN" altLang="en-US" sz="3600">
              <a:latin typeface="方正黑体_GBK" panose="03000509000000000000" charset="-122"/>
              <a:ea typeface="方正黑体_GBK" panose="03000509000000000000" charset="-122"/>
              <a:cs typeface="方正黑体_GBK"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1"/>
          <a:tile tx="0" ty="0" sx="100000" sy="100000" flip="none" algn="tl"/>
        </a:blipFill>
        <a:effectLst/>
      </p:bgPr>
    </p:bg>
    <p:spTree>
      <p:nvGrpSpPr>
        <p:cNvPr id="1" name=""/>
        <p:cNvGrpSpPr/>
        <p:nvPr/>
      </p:nvGrpSpPr>
      <p:grpSpPr/>
      <p:sp>
        <p:nvSpPr>
          <p:cNvPr id="2" name="文本框 1"/>
          <p:cNvSpPr txBox="1"/>
          <p:nvPr/>
        </p:nvSpPr>
        <p:spPr>
          <a:xfrm>
            <a:off x="5523230" y="636270"/>
            <a:ext cx="1367790" cy="583565"/>
          </a:xfrm>
          <a:prstGeom prst="rect">
            <a:avLst/>
          </a:prstGeom>
          <a:noFill/>
        </p:spPr>
        <p:txBody>
          <a:bodyPr wrap="square" rtlCol="0">
            <a:spAutoFit/>
          </a:bodyPr>
          <a:p>
            <a:r>
              <a:rPr lang="zh-CN" altLang="en-US" sz="3200" b="1"/>
              <a:t>目录</a:t>
            </a:r>
            <a:endParaRPr lang="zh-CN" altLang="en-US" sz="3200" b="1"/>
          </a:p>
        </p:txBody>
      </p:sp>
      <p:sp>
        <p:nvSpPr>
          <p:cNvPr id="3" name="文本框 2"/>
          <p:cNvSpPr txBox="1"/>
          <p:nvPr/>
        </p:nvSpPr>
        <p:spPr>
          <a:xfrm>
            <a:off x="5172075" y="1219835"/>
            <a:ext cx="1718945" cy="368300"/>
          </a:xfrm>
          <a:prstGeom prst="rect">
            <a:avLst/>
          </a:prstGeom>
          <a:noFill/>
        </p:spPr>
        <p:txBody>
          <a:bodyPr wrap="square" rtlCol="0">
            <a:spAutoFit/>
          </a:bodyPr>
          <a:p>
            <a:r>
              <a:rPr lang="zh-CN" altLang="en-US"/>
              <a:t>一、总体要求</a:t>
            </a:r>
            <a:endParaRPr lang="zh-CN" altLang="en-US"/>
          </a:p>
        </p:txBody>
      </p:sp>
      <p:sp>
        <p:nvSpPr>
          <p:cNvPr id="4" name="文本框 3"/>
          <p:cNvSpPr txBox="1"/>
          <p:nvPr/>
        </p:nvSpPr>
        <p:spPr>
          <a:xfrm>
            <a:off x="5172075" y="1683385"/>
            <a:ext cx="3716655" cy="368300"/>
          </a:xfrm>
          <a:prstGeom prst="rect">
            <a:avLst/>
          </a:prstGeom>
          <a:noFill/>
        </p:spPr>
        <p:txBody>
          <a:bodyPr wrap="square" rtlCol="0">
            <a:spAutoFit/>
          </a:bodyPr>
          <a:p>
            <a:r>
              <a:rPr lang="zh-CN" altLang="en-US"/>
              <a:t>二、参与合作主体</a:t>
            </a:r>
            <a:endParaRPr lang="zh-CN" altLang="en-US"/>
          </a:p>
        </p:txBody>
      </p:sp>
      <p:sp>
        <p:nvSpPr>
          <p:cNvPr id="10" name="文本框 9"/>
          <p:cNvSpPr txBox="1"/>
          <p:nvPr/>
        </p:nvSpPr>
        <p:spPr>
          <a:xfrm>
            <a:off x="5172075" y="2167890"/>
            <a:ext cx="1718945" cy="368300"/>
          </a:xfrm>
          <a:prstGeom prst="rect">
            <a:avLst/>
          </a:prstGeom>
          <a:noFill/>
        </p:spPr>
        <p:txBody>
          <a:bodyPr wrap="square" rtlCol="0">
            <a:spAutoFit/>
          </a:bodyPr>
          <a:p>
            <a:r>
              <a:rPr lang="zh-CN" altLang="en-US"/>
              <a:t>三、工作模式</a:t>
            </a:r>
            <a:endParaRPr lang="zh-CN" altLang="en-US"/>
          </a:p>
        </p:txBody>
      </p:sp>
      <p:sp>
        <p:nvSpPr>
          <p:cNvPr id="11" name="文本框 10"/>
          <p:cNvSpPr txBox="1"/>
          <p:nvPr/>
        </p:nvSpPr>
        <p:spPr>
          <a:xfrm>
            <a:off x="5172075" y="2612390"/>
            <a:ext cx="4797425" cy="368300"/>
          </a:xfrm>
          <a:prstGeom prst="rect">
            <a:avLst/>
          </a:prstGeom>
          <a:noFill/>
        </p:spPr>
        <p:txBody>
          <a:bodyPr wrap="square" rtlCol="0">
            <a:spAutoFit/>
          </a:bodyPr>
          <a:p>
            <a:r>
              <a:rPr lang="zh-CN" altLang="en-US"/>
              <a:t>四、一金三保示意图</a:t>
            </a:r>
            <a:endParaRPr lang="zh-CN" altLang="en-US"/>
          </a:p>
        </p:txBody>
      </p:sp>
      <p:sp>
        <p:nvSpPr>
          <p:cNvPr id="12" name="文本框 11"/>
          <p:cNvSpPr txBox="1"/>
          <p:nvPr/>
        </p:nvSpPr>
        <p:spPr>
          <a:xfrm>
            <a:off x="5172075" y="3057525"/>
            <a:ext cx="1718945" cy="368300"/>
          </a:xfrm>
          <a:prstGeom prst="rect">
            <a:avLst/>
          </a:prstGeom>
          <a:noFill/>
        </p:spPr>
        <p:txBody>
          <a:bodyPr wrap="square" rtlCol="0">
            <a:spAutoFit/>
          </a:bodyPr>
          <a:p>
            <a:r>
              <a:rPr lang="zh-CN" altLang="en-US"/>
              <a:t>五、效益目标</a:t>
            </a:r>
            <a:endParaRPr lang="zh-CN" altLang="en-US"/>
          </a:p>
        </p:txBody>
      </p:sp>
      <p:sp>
        <p:nvSpPr>
          <p:cNvPr id="13" name="文本框 12"/>
          <p:cNvSpPr txBox="1"/>
          <p:nvPr/>
        </p:nvSpPr>
        <p:spPr>
          <a:xfrm>
            <a:off x="5172075" y="3549015"/>
            <a:ext cx="1718945" cy="368300"/>
          </a:xfrm>
          <a:prstGeom prst="rect">
            <a:avLst/>
          </a:prstGeom>
          <a:noFill/>
        </p:spPr>
        <p:txBody>
          <a:bodyPr wrap="square" rtlCol="0">
            <a:spAutoFit/>
          </a:bodyPr>
          <a:p>
            <a:r>
              <a:rPr lang="zh-CN" altLang="en-US"/>
              <a:t>六、实施步骤</a:t>
            </a:r>
            <a:endParaRPr lang="zh-CN" altLang="en-US"/>
          </a:p>
        </p:txBody>
      </p:sp>
      <p:sp>
        <p:nvSpPr>
          <p:cNvPr id="14" name="文本框 13"/>
          <p:cNvSpPr txBox="1"/>
          <p:nvPr/>
        </p:nvSpPr>
        <p:spPr>
          <a:xfrm>
            <a:off x="5172075" y="4023360"/>
            <a:ext cx="1718945" cy="368300"/>
          </a:xfrm>
          <a:prstGeom prst="rect">
            <a:avLst/>
          </a:prstGeom>
          <a:noFill/>
        </p:spPr>
        <p:txBody>
          <a:bodyPr wrap="square" rtlCol="0">
            <a:spAutoFit/>
          </a:bodyPr>
          <a:p>
            <a:r>
              <a:rPr lang="zh-CN" altLang="en-US"/>
              <a:t>七、工作要求</a:t>
            </a:r>
            <a:endParaRPr lang="zh-CN" altLang="en-US"/>
          </a:p>
        </p:txBody>
      </p:sp>
      <p:sp>
        <p:nvSpPr>
          <p:cNvPr id="15" name="文本框 14"/>
          <p:cNvSpPr txBox="1"/>
          <p:nvPr/>
        </p:nvSpPr>
        <p:spPr>
          <a:xfrm>
            <a:off x="5172075" y="4458970"/>
            <a:ext cx="1718945" cy="368300"/>
          </a:xfrm>
          <a:prstGeom prst="rect">
            <a:avLst/>
          </a:prstGeom>
          <a:noFill/>
        </p:spPr>
        <p:txBody>
          <a:bodyPr wrap="square" rtlCol="0">
            <a:spAutoFit/>
          </a:bodyPr>
          <a:p>
            <a:r>
              <a:rPr lang="zh-CN" altLang="en-US"/>
              <a:t>八、保障措施</a:t>
            </a:r>
            <a:endParaRPr lang="zh-CN" altLang="en-US"/>
          </a:p>
        </p:txBody>
      </p:sp>
      <p:sp>
        <p:nvSpPr>
          <p:cNvPr id="16" name="文本框 15"/>
          <p:cNvSpPr txBox="1"/>
          <p:nvPr/>
        </p:nvSpPr>
        <p:spPr>
          <a:xfrm>
            <a:off x="5172075" y="4885055"/>
            <a:ext cx="1718945" cy="368300"/>
          </a:xfrm>
          <a:prstGeom prst="rect">
            <a:avLst/>
          </a:prstGeom>
          <a:noFill/>
        </p:spPr>
        <p:txBody>
          <a:bodyPr wrap="square" rtlCol="0">
            <a:spAutoFit/>
          </a:bodyPr>
          <a:p>
            <a:r>
              <a:rPr lang="zh-CN" altLang="en-US"/>
              <a:t>九、工作机制</a:t>
            </a:r>
            <a:endParaRPr lang="zh-CN" altLang="en-US"/>
          </a:p>
        </p:txBody>
      </p:sp>
      <p:sp>
        <p:nvSpPr>
          <p:cNvPr id="17" name="文本框 16"/>
          <p:cNvSpPr txBox="1"/>
          <p:nvPr/>
        </p:nvSpPr>
        <p:spPr>
          <a:xfrm>
            <a:off x="5172075" y="5328285"/>
            <a:ext cx="6129655" cy="645160"/>
          </a:xfrm>
          <a:prstGeom prst="rect">
            <a:avLst/>
          </a:prstGeom>
          <a:noFill/>
        </p:spPr>
        <p:txBody>
          <a:bodyPr wrap="square" rtlCol="0">
            <a:spAutoFit/>
          </a:bodyPr>
          <a:p>
            <a:r>
              <a:rPr lang="zh-CN" altLang="en-US"/>
              <a:t>十、</a:t>
            </a:r>
            <a:r>
              <a:rPr lang="zh-CN" altLang="en-US">
                <a:sym typeface="+mn-ea"/>
              </a:rPr>
              <a:t>元阳县农民劳务输出专业合作社组织架构及运营示意图</a:t>
            </a:r>
            <a:endParaRPr lang="zh-CN" altLang="en-US"/>
          </a:p>
          <a:p>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71220" y="760095"/>
            <a:ext cx="10450195" cy="5631180"/>
          </a:xfrm>
          <a:prstGeom prst="rect">
            <a:avLst/>
          </a:prstGeom>
          <a:noFill/>
        </p:spPr>
        <p:txBody>
          <a:bodyPr wrap="square" rtlCol="0">
            <a:spAutoFit/>
          </a:bodyPr>
          <a:p>
            <a:r>
              <a:rPr lang="en-US" altLang="zh-CN"/>
              <a:t>       </a:t>
            </a:r>
            <a:r>
              <a:rPr lang="zh-CN" altLang="en-US"/>
              <a:t>基本情况简介：元阳县位于云南南部，红河南岸，哀牢山脉南段。全县国土面积2212.32平方公里，最高海拔2939.6米，最低海拔144米。全县辖14个乡镇、138个村委会（社区）、1234个自然村，总人口44.8万人，其中，农业人口占总人口的89.9%，人口密度为每平方公里200人。世居哈尼、彝、汉、傣、苗、瑶、壮七种民族，少数民族人口39.56万人，占总人口的88.3％，是集边疆、山区、民族、贫困“四位一体”的国家扶贫开发工作重点县，也是云南省27个深度贫困县之一。       </a:t>
            </a:r>
            <a:endParaRPr lang="zh-CN" altLang="en-US"/>
          </a:p>
          <a:p>
            <a:r>
              <a:rPr lang="zh-CN" altLang="en-US"/>
              <a:t>       习近平总书记指出：“就业扶贫就是要解决劳务组织化程度低的问题”。为认真落实中央、省、州党委政府关于提高劳务输出组织化程度指示要求，元阳县按照“党政引领、聚焦扶贫、市场运作、效益共享”的原则，探索“一金三保”（创设劳务合作金，保参合贫困群众稳定增收、村集体经济达标、劳务合作金安全）的政策支撑，依托基层党组织在基层的政治优势和组织优势，由各级党组织领办创办县、乡、村劳务合作（社）平台，形成一套人马两个平台，分块做好劳务输出的前、中、后端工作，着力提升劳务输组织化程度，助力脱贫攻坚。</a:t>
            </a:r>
            <a:endParaRPr lang="zh-CN" altLang="en-US"/>
          </a:p>
          <a:p>
            <a:r>
              <a:rPr lang="zh-CN" altLang="en-US"/>
              <a:t>        2020年，全县劳动力235399人，已转移就业169403人，转移就业率71.96%（建档立卡劳动力95129人，已转移就业73561人，转移就业率77.33%）。实施政企农劳务合作“一金三保”模式，以保就业、保增收、保资金安全为目标，搭建了“基层党组织+合作社+企业+贫困劳动力”的产业、就业利益共享平台，提升了劳务输出组织化程度，推动就业扶贫工作向更广范围、更高层次、更深程度推进。通过“一金三保”模式，累计筹集劳务合作金310.5万元，有组织转移就业88298人次，其中建档立卡劳动力31843人次，实现劳务经济收入</a:t>
            </a:r>
            <a:r>
              <a:rPr lang="en-US" altLang="zh-CN"/>
              <a:t>3000</a:t>
            </a:r>
            <a:r>
              <a:rPr lang="zh-CN" altLang="en-US"/>
              <a:t>万元；劳务合作社收益兑现117.58万元。一金三保” 劳务输出模式获“第二届创业就业服务展示交流活动优秀项目奖”和2020年公共就业服务业务竞赛优秀就业服务项目三等奖，并在全州全面推广运用。</a:t>
            </a:r>
            <a:endParaRPr lang="zh-CN" altLang="en-US"/>
          </a:p>
          <a:p>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294005" y="328295"/>
            <a:ext cx="2007235"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一、总体要求</a:t>
            </a:r>
            <a:endParaRPr lang="zh-CN" altLang="en-US"/>
          </a:p>
        </p:txBody>
      </p:sp>
      <p:sp>
        <p:nvSpPr>
          <p:cNvPr id="3" name="矩形 2"/>
          <p:cNvSpPr/>
          <p:nvPr/>
        </p:nvSpPr>
        <p:spPr>
          <a:xfrm>
            <a:off x="313055" y="955675"/>
            <a:ext cx="6694805" cy="152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矩形 3"/>
          <p:cNvSpPr/>
          <p:nvPr/>
        </p:nvSpPr>
        <p:spPr>
          <a:xfrm>
            <a:off x="313055" y="955675"/>
            <a:ext cx="142875" cy="417512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矩形 4"/>
          <p:cNvSpPr/>
          <p:nvPr/>
        </p:nvSpPr>
        <p:spPr>
          <a:xfrm>
            <a:off x="313055" y="4931410"/>
            <a:ext cx="6695440" cy="1993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579755" y="1203325"/>
            <a:ext cx="6362065" cy="3538220"/>
          </a:xfrm>
          <a:prstGeom prst="rect">
            <a:avLst/>
          </a:prstGeom>
          <a:noFill/>
        </p:spPr>
        <p:txBody>
          <a:bodyPr wrap="square" rtlCol="0">
            <a:spAutoFit/>
          </a:bodyPr>
          <a:p>
            <a:r>
              <a:rPr lang="zh-CN" altLang="en-US" sz="1400" b="1"/>
              <a:t>工作思路</a:t>
            </a:r>
            <a:endParaRPr lang="zh-CN" altLang="en-US" sz="1400" b="1"/>
          </a:p>
          <a:p>
            <a:r>
              <a:rPr lang="zh-CN" altLang="en-US" sz="1400"/>
              <a:t>　　元阳县深入贯彻落实习近平总书记脱贫攻坚系列重要讲话精神及国家、省州县党委政府对就业扶贫工作的有关要求，在总结历年劳务输出就业扶贫工作经验的基础，探索实施了就业扶贫政企农劳务合作</a:t>
            </a:r>
            <a:r>
              <a:rPr lang="zh-CN" altLang="en-US" sz="1400">
                <a:sym typeface="+mn-ea"/>
              </a:rPr>
              <a:t>“</a:t>
            </a:r>
            <a:r>
              <a:rPr lang="zh-CN" altLang="en-US" sz="1400"/>
              <a:t>一金三保</a:t>
            </a:r>
            <a:r>
              <a:rPr lang="zh-CN" altLang="en-US" sz="1400">
                <a:sym typeface="+mn-ea"/>
              </a:rPr>
              <a:t>”</a:t>
            </a:r>
            <a:r>
              <a:rPr lang="zh-CN" altLang="en-US" sz="1400"/>
              <a:t>模式，提高了劳务输出组织化程度,推动就业扶贫工作向更广范围、更高层次、 更深程度迈进。</a:t>
            </a:r>
            <a:endParaRPr lang="zh-CN" altLang="en-US" sz="1400"/>
          </a:p>
          <a:p>
            <a:r>
              <a:rPr lang="zh-CN" altLang="en-US" sz="1400"/>
              <a:t>“一金三保"模式。立“一金”</a:t>
            </a:r>
            <a:r>
              <a:rPr lang="zh-CN" altLang="en-US" sz="1400">
                <a:sym typeface="+mn-ea"/>
              </a:rPr>
              <a:t>，</a:t>
            </a:r>
            <a:r>
              <a:rPr lang="zh-CN" altLang="en-US" sz="1400"/>
              <a:t>即:县劳务合作金。实现“三保”目标，即:保参与合作模式的建档立卡户收入稳定脱贫、保参与合作模式村集体收入达标、保证劳务合作金安全。</a:t>
            </a:r>
            <a:endParaRPr lang="zh-CN" altLang="en-US" sz="1400"/>
          </a:p>
          <a:p>
            <a:r>
              <a:rPr lang="zh-CN" altLang="en-US" sz="1400" b="1"/>
              <a:t>业绩目标</a:t>
            </a:r>
            <a:endParaRPr lang="zh-CN" altLang="en-US" sz="1400"/>
          </a:p>
          <a:p>
            <a:r>
              <a:rPr lang="zh-CN" altLang="en-US" sz="1400"/>
              <a:t>　　1</a:t>
            </a:r>
            <a:r>
              <a:rPr lang="en-US" altLang="zh-CN" sz="1400">
                <a:sym typeface="+mn-ea"/>
              </a:rPr>
              <a:t>.</a:t>
            </a:r>
            <a:r>
              <a:rPr lang="zh-CN" altLang="en-US" sz="1400"/>
              <a:t>2012年至2019年4月红河州尼农门公司有序组织输出35762人</a:t>
            </a:r>
            <a:r>
              <a:rPr lang="zh-CN" altLang="en-US" sz="1400">
                <a:sym typeface="+mn-ea"/>
              </a:rPr>
              <a:t>，</a:t>
            </a:r>
            <a:r>
              <a:rPr lang="zh-CN" altLang="en-US" sz="1400"/>
              <a:t>其中建档立卡户6417人</a:t>
            </a:r>
            <a:r>
              <a:rPr lang="zh-CN" altLang="en-US" sz="1400">
                <a:sym typeface="+mn-ea"/>
              </a:rPr>
              <a:t>，</a:t>
            </a:r>
            <a:r>
              <a:rPr lang="zh-CN" altLang="en-US" sz="1400"/>
              <a:t>人均年工资性收收入达</a:t>
            </a:r>
            <a:r>
              <a:rPr lang="en-US" altLang="zh-CN" sz="1400"/>
              <a:t>37</a:t>
            </a:r>
            <a:r>
              <a:rPr lang="zh-CN" altLang="en-US" sz="1400"/>
              <a:t>000-43000元左右</a:t>
            </a:r>
            <a:r>
              <a:rPr lang="zh-CN" altLang="en-US" sz="1400">
                <a:sym typeface="+mn-ea"/>
              </a:rPr>
              <a:t>，</a:t>
            </a:r>
            <a:r>
              <a:rPr lang="zh-CN" altLang="en-US" sz="1400"/>
              <a:t>工资性劳务收入12.73亿元。</a:t>
            </a:r>
            <a:endParaRPr lang="zh-CN" altLang="en-US" sz="1400"/>
          </a:p>
          <a:p>
            <a:r>
              <a:rPr lang="zh-CN" altLang="en-US" sz="1400"/>
              <a:t>　　2</a:t>
            </a:r>
            <a:r>
              <a:rPr lang="en-US" altLang="zh-CN" sz="1400"/>
              <a:t>.</a:t>
            </a:r>
            <a:r>
              <a:rPr lang="zh-CN" altLang="en-US" sz="1400"/>
              <a:t>通过合作模式组织化转移建档立卡贫困户就业1万人</a:t>
            </a:r>
            <a:r>
              <a:rPr lang="zh-CN" altLang="en-US" sz="1400">
                <a:sym typeface="+mn-ea"/>
              </a:rPr>
              <a:t>，</a:t>
            </a:r>
            <a:r>
              <a:rPr lang="zh-CN" altLang="en-US" sz="1400"/>
              <a:t>重点攻坚全县5440户无人外出务工建档立卡户至少1人/户转移就业</a:t>
            </a:r>
            <a:r>
              <a:rPr lang="zh-CN" altLang="en-US" sz="1400">
                <a:sym typeface="+mn-ea"/>
              </a:rPr>
              <a:t>，</a:t>
            </a:r>
            <a:r>
              <a:rPr lang="zh-CN" altLang="en-US" sz="1400"/>
              <a:t>辐射带动其他建档立卡贫困户组织化转移就业。</a:t>
            </a:r>
            <a:endParaRPr lang="zh-CN" altLang="en-US" sz="1400"/>
          </a:p>
          <a:p>
            <a:r>
              <a:rPr lang="zh-CN" altLang="en-US" sz="1400"/>
              <a:t>3</a:t>
            </a:r>
            <a:r>
              <a:rPr lang="en-US" altLang="zh-CN" sz="1400"/>
              <a:t>.</a:t>
            </a:r>
            <a:r>
              <a:rPr lang="zh-CN" altLang="en-US" sz="1400"/>
              <a:t>保参与合作模式的村集体经济收入达2万元以上。</a:t>
            </a:r>
            <a:endParaRPr lang="zh-CN" altLang="en-US" sz="1400"/>
          </a:p>
        </p:txBody>
      </p:sp>
      <p:graphicFrame>
        <p:nvGraphicFramePr>
          <p:cNvPr id="8" name="对象 7">
            <a:hlinkClick r:id="" action="ppaction://ole?verb="/>
          </p:cNvPr>
          <p:cNvGraphicFramePr>
            <a:graphicFrameLocks noChangeAspect="1"/>
          </p:cNvGraphicFramePr>
          <p:nvPr/>
        </p:nvGraphicFramePr>
        <p:xfrm>
          <a:off x="5638800" y="3321050"/>
          <a:ext cx="914400" cy="215900"/>
        </p:xfrm>
        <a:graphic>
          <a:graphicData uri="http://schemas.openxmlformats.org/presentationml/2006/ole">
            <mc:AlternateContent xmlns:mc="http://schemas.openxmlformats.org/markup-compatibility/2006">
              <mc:Choice xmlns:v="urn:schemas-microsoft-com:vml" Requires="v">
                <p:oleObj spid="_x0000_s1025" name="" r:id="rId1" imgW="914400" imgH="215900" progId="Equation.KSEE3">
                  <p:embed/>
                </p:oleObj>
              </mc:Choice>
              <mc:Fallback>
                <p:oleObj name="" r:id="rId1" imgW="914400" imgH="215900" progId="Equation.KSEE3">
                  <p:embed/>
                  <p:pic>
                    <p:nvPicPr>
                      <p:cNvPr id="0" name="图片 1024"/>
                      <p:cNvPicPr/>
                      <p:nvPr/>
                    </p:nvPicPr>
                    <p:blipFill>
                      <a:blip r:embed="rId2"/>
                      <a:stretch>
                        <a:fillRect/>
                      </a:stretch>
                    </p:blipFill>
                    <p:spPr>
                      <a:xfrm>
                        <a:off x="5638800" y="3321050"/>
                        <a:ext cx="914400" cy="215900"/>
                      </a:xfrm>
                      <a:prstGeom prst="rect">
                        <a:avLst/>
                      </a:prstGeom>
                    </p:spPr>
                  </p:pic>
                </p:oleObj>
              </mc:Fallback>
            </mc:AlternateContent>
          </a:graphicData>
        </a:graphic>
      </p:graphicFrame>
      <p:sp>
        <p:nvSpPr>
          <p:cNvPr id="9" name="六边形 8"/>
          <p:cNvSpPr/>
          <p:nvPr/>
        </p:nvSpPr>
        <p:spPr>
          <a:xfrm>
            <a:off x="598805" y="5397500"/>
            <a:ext cx="1045845" cy="1017270"/>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chemeClr val="tx1"/>
                </a:solidFill>
              </a:rPr>
              <a:t>有业可从</a:t>
            </a:r>
            <a:endParaRPr lang="zh-CN" altLang="en-US">
              <a:solidFill>
                <a:schemeClr val="tx1"/>
              </a:solidFill>
            </a:endParaRPr>
          </a:p>
        </p:txBody>
      </p:sp>
      <p:sp>
        <p:nvSpPr>
          <p:cNvPr id="10" name="六边形 9"/>
          <p:cNvSpPr/>
          <p:nvPr/>
        </p:nvSpPr>
        <p:spPr>
          <a:xfrm>
            <a:off x="2152650" y="5397500"/>
            <a:ext cx="1045845" cy="1017270"/>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chemeClr val="tx1"/>
                </a:solidFill>
              </a:rPr>
              <a:t>有企可带</a:t>
            </a:r>
            <a:endParaRPr lang="zh-CN" altLang="en-US">
              <a:solidFill>
                <a:schemeClr val="tx1"/>
              </a:solidFill>
            </a:endParaRPr>
          </a:p>
        </p:txBody>
      </p:sp>
      <p:sp>
        <p:nvSpPr>
          <p:cNvPr id="11" name="六边形 10"/>
          <p:cNvSpPr/>
          <p:nvPr/>
        </p:nvSpPr>
        <p:spPr>
          <a:xfrm>
            <a:off x="3895725" y="5397500"/>
            <a:ext cx="1045845" cy="1017270"/>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chemeClr val="tx1"/>
                </a:solidFill>
              </a:rPr>
              <a:t>有股可入</a:t>
            </a:r>
            <a:endParaRPr lang="zh-CN" altLang="en-US">
              <a:solidFill>
                <a:schemeClr val="tx1"/>
              </a:solidFill>
            </a:endParaRPr>
          </a:p>
        </p:txBody>
      </p:sp>
      <p:sp>
        <p:nvSpPr>
          <p:cNvPr id="12" name="六边形 11"/>
          <p:cNvSpPr/>
          <p:nvPr/>
        </p:nvSpPr>
        <p:spPr>
          <a:xfrm>
            <a:off x="5507355" y="5397500"/>
            <a:ext cx="1045845" cy="1017270"/>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chemeClr val="tx1"/>
                </a:solidFill>
              </a:rPr>
              <a:t>有利可获</a:t>
            </a:r>
            <a:endParaRPr lang="zh-CN" altLang="en-US">
              <a:solidFill>
                <a:schemeClr val="tx1"/>
              </a:solidFill>
            </a:endParaRPr>
          </a:p>
        </p:txBody>
      </p:sp>
      <p:sp>
        <p:nvSpPr>
          <p:cNvPr id="15" name="文本框 14"/>
          <p:cNvSpPr txBox="1"/>
          <p:nvPr/>
        </p:nvSpPr>
        <p:spPr>
          <a:xfrm>
            <a:off x="7465060" y="499745"/>
            <a:ext cx="4336415" cy="368300"/>
          </a:xfrm>
          <a:prstGeom prst="rect">
            <a:avLst/>
          </a:prstGeom>
          <a:noFill/>
          <a:ln>
            <a:noFill/>
          </a:ln>
        </p:spPr>
        <p:txBody>
          <a:bodyPr wrap="square" rtlCol="0">
            <a:spAutoFit/>
          </a:bodyPr>
          <a:p>
            <a:r>
              <a:rPr lang="zh-CN" altLang="en-US">
                <a:solidFill>
                  <a:srgbClr val="FF0000"/>
                </a:solidFill>
                <a:latin typeface="方正黑体_GBK" panose="03000509000000000000" charset="-122"/>
                <a:ea typeface="方正黑体_GBK" panose="03000509000000000000" charset="-122"/>
                <a:cs typeface="方正黑体_GBK" panose="03000509000000000000" charset="-122"/>
              </a:rPr>
              <a:t>坚持问题导向，</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rPr>
              <a:t>一金三保</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rPr>
              <a:t>解</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rPr>
              <a:t>三难</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rPr>
              <a:t>”</a:t>
            </a:r>
            <a:endParaRPr lang="en-US" altLang="zh-CN">
              <a:solidFill>
                <a:srgbClr val="FF0000"/>
              </a:solidFill>
              <a:latin typeface="方正黑体_GBK" panose="03000509000000000000" charset="-122"/>
              <a:ea typeface="方正黑体_GBK" panose="03000509000000000000" charset="-122"/>
              <a:cs typeface="方正黑体_GBK" panose="03000509000000000000" charset="-122"/>
            </a:endParaRPr>
          </a:p>
        </p:txBody>
      </p:sp>
      <p:sp>
        <p:nvSpPr>
          <p:cNvPr id="17" name="六边形 16"/>
          <p:cNvSpPr/>
          <p:nvPr/>
        </p:nvSpPr>
        <p:spPr>
          <a:xfrm>
            <a:off x="7465060" y="955675"/>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1</a:t>
            </a:r>
            <a:endParaRPr lang="en-US" altLang="zh-CN">
              <a:solidFill>
                <a:schemeClr val="tx1"/>
              </a:solidFill>
            </a:endParaRPr>
          </a:p>
          <a:p>
            <a:pPr algn="ctr"/>
            <a:r>
              <a:rPr lang="zh-CN" altLang="en-US" sz="1200">
                <a:solidFill>
                  <a:schemeClr val="tx1"/>
                </a:solidFill>
              </a:rPr>
              <a:t>解决人力资源公司资金</a:t>
            </a:r>
            <a:endParaRPr lang="zh-CN" altLang="en-US" sz="1200">
              <a:solidFill>
                <a:schemeClr val="tx1"/>
              </a:solidFill>
            </a:endParaRPr>
          </a:p>
          <a:p>
            <a:pPr algn="ctr"/>
            <a:r>
              <a:rPr lang="zh-CN" altLang="en-US" sz="1200">
                <a:solidFill>
                  <a:schemeClr val="tx1"/>
                </a:solidFill>
              </a:rPr>
              <a:t>周转难</a:t>
            </a:r>
            <a:endParaRPr lang="zh-CN" altLang="en-US" sz="1200">
              <a:solidFill>
                <a:schemeClr val="tx1"/>
              </a:solidFill>
            </a:endParaRPr>
          </a:p>
        </p:txBody>
      </p:sp>
      <p:sp>
        <p:nvSpPr>
          <p:cNvPr id="19" name="六边形 18"/>
          <p:cNvSpPr/>
          <p:nvPr/>
        </p:nvSpPr>
        <p:spPr>
          <a:xfrm>
            <a:off x="10018395" y="955675"/>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3</a:t>
            </a:r>
            <a:endParaRPr lang="en-US" altLang="zh-CN">
              <a:solidFill>
                <a:schemeClr val="tx1"/>
              </a:solidFill>
            </a:endParaRPr>
          </a:p>
          <a:p>
            <a:pPr algn="ctr"/>
            <a:r>
              <a:rPr lang="zh-CN" altLang="en-US" sz="1200">
                <a:solidFill>
                  <a:schemeClr val="tx1"/>
                </a:solidFill>
              </a:rPr>
              <a:t>解决村</a:t>
            </a:r>
            <a:endParaRPr lang="zh-CN" altLang="en-US" sz="1200">
              <a:solidFill>
                <a:schemeClr val="tx1"/>
              </a:solidFill>
            </a:endParaRPr>
          </a:p>
          <a:p>
            <a:pPr algn="ctr"/>
            <a:r>
              <a:rPr lang="zh-CN" altLang="en-US" sz="1200">
                <a:solidFill>
                  <a:schemeClr val="tx1"/>
                </a:solidFill>
              </a:rPr>
              <a:t>集体经济增收难</a:t>
            </a:r>
            <a:endParaRPr lang="zh-CN" altLang="en-US" sz="1200">
              <a:solidFill>
                <a:schemeClr val="tx1"/>
              </a:solidFill>
            </a:endParaRPr>
          </a:p>
        </p:txBody>
      </p:sp>
      <p:sp>
        <p:nvSpPr>
          <p:cNvPr id="20" name="六边形 19"/>
          <p:cNvSpPr/>
          <p:nvPr/>
        </p:nvSpPr>
        <p:spPr>
          <a:xfrm>
            <a:off x="8774430" y="2092325"/>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2</a:t>
            </a:r>
            <a:endParaRPr lang="en-US" altLang="zh-CN">
              <a:solidFill>
                <a:schemeClr val="tx1"/>
              </a:solidFill>
            </a:endParaRPr>
          </a:p>
          <a:p>
            <a:pPr algn="ctr"/>
            <a:r>
              <a:rPr lang="zh-CN" altLang="en-US" sz="1200">
                <a:solidFill>
                  <a:schemeClr val="tx1"/>
                </a:solidFill>
              </a:rPr>
              <a:t>解决建档立卡贫困户稳定</a:t>
            </a:r>
            <a:endParaRPr lang="zh-CN" altLang="en-US" sz="1200">
              <a:solidFill>
                <a:schemeClr val="tx1"/>
              </a:solidFill>
            </a:endParaRPr>
          </a:p>
          <a:p>
            <a:pPr algn="ctr"/>
            <a:r>
              <a:rPr lang="zh-CN" altLang="en-US" sz="1200">
                <a:solidFill>
                  <a:schemeClr val="tx1"/>
                </a:solidFill>
              </a:rPr>
              <a:t>收入难</a:t>
            </a:r>
            <a:endParaRPr lang="zh-CN" altLang="en-US" sz="1200">
              <a:solidFill>
                <a:schemeClr val="tx1"/>
              </a:solidFill>
            </a:endParaRPr>
          </a:p>
        </p:txBody>
      </p:sp>
      <p:sp>
        <p:nvSpPr>
          <p:cNvPr id="21" name="文本框 20"/>
          <p:cNvSpPr txBox="1"/>
          <p:nvPr/>
        </p:nvSpPr>
        <p:spPr>
          <a:xfrm>
            <a:off x="7484110" y="3656965"/>
            <a:ext cx="4555490" cy="3046095"/>
          </a:xfrm>
          <a:prstGeom prst="rect">
            <a:avLst/>
          </a:prstGeom>
          <a:noFill/>
        </p:spPr>
        <p:txBody>
          <a:bodyPr wrap="square" rtlCol="0">
            <a:spAutoFit/>
          </a:bodyPr>
          <a:p>
            <a:r>
              <a:rPr lang="zh-CN" altLang="en-US" sz="1200" b="1">
                <a:solidFill>
                  <a:srgbClr val="FF0000"/>
                </a:solidFill>
                <a:latin typeface="方正仿宋_GBK" panose="03000509000000000000" charset="-122"/>
                <a:ea typeface="方正仿宋_GBK" panose="03000509000000000000" charset="-122"/>
                <a:cs typeface="方正仿宋_GBK" panose="03000509000000000000" charset="-122"/>
              </a:rPr>
              <a:t>一是</a:t>
            </a:r>
            <a:r>
              <a:rPr lang="zh-CN" altLang="en-US" sz="1200">
                <a:latin typeface="方正仿宋_GBK" panose="03000509000000000000" charset="-122"/>
                <a:ea typeface="方正仿宋_GBK" panose="03000509000000000000" charset="-122"/>
                <a:cs typeface="方正仿宋_GBK" panose="03000509000000000000" charset="-122"/>
              </a:rPr>
              <a:t>创新设立劳务合作金,解决劳务中介公司资金周转难。按照"党政倡导、村级引导、群众主导”的原则吸纳到户产业资金有偿有条件入股人力资源公司,用于支持企业垫付建档立卡贫困户组织化输出中交通、培训等费用</a:t>
            </a:r>
            <a:r>
              <a:rPr lang="en-US" altLang="zh-CN" sz="1200">
                <a:latin typeface="方正仿宋_GBK" panose="03000509000000000000" charset="-122"/>
                <a:ea typeface="方正仿宋_GBK" panose="03000509000000000000" charset="-122"/>
                <a:cs typeface="方正仿宋_GBK" panose="03000509000000000000" charset="-122"/>
              </a:rPr>
              <a:t>,</a:t>
            </a:r>
            <a:r>
              <a:rPr lang="zh-CN" altLang="en-US" sz="1200">
                <a:latin typeface="方正仿宋_GBK" panose="03000509000000000000" charset="-122"/>
                <a:ea typeface="方正仿宋_GBK" panose="03000509000000000000" charset="-122"/>
                <a:cs typeface="方正仿宋_GBK" panose="03000509000000000000" charset="-122"/>
              </a:rPr>
              <a:t>解决公司资金周转难问题。目前,已筹集劳务合作金750万元,已划拔劳务合作金310万到尼龙门公司。</a:t>
            </a:r>
            <a:endParaRPr lang="zh-CN" altLang="en-US" sz="1200">
              <a:latin typeface="方正仿宋_GBK" panose="03000509000000000000" charset="-122"/>
              <a:ea typeface="方正仿宋_GBK" panose="03000509000000000000" charset="-122"/>
              <a:cs typeface="方正仿宋_GBK" panose="03000509000000000000" charset="-122"/>
            </a:endParaRPr>
          </a:p>
          <a:p>
            <a:r>
              <a:rPr lang="zh-CN" altLang="en-US" sz="1200" b="1">
                <a:solidFill>
                  <a:srgbClr val="FF0000"/>
                </a:solidFill>
                <a:latin typeface="方正仿宋_GBK" panose="03000509000000000000" charset="-122"/>
                <a:ea typeface="方正仿宋_GBK" panose="03000509000000000000" charset="-122"/>
                <a:cs typeface="方正仿宋_GBK" panose="03000509000000000000" charset="-122"/>
              </a:rPr>
              <a:t>二是</a:t>
            </a:r>
            <a:r>
              <a:rPr lang="zh-CN" altLang="en-US" sz="1200">
                <a:latin typeface="方正仿宋_GBK" panose="03000509000000000000" charset="-122"/>
                <a:ea typeface="方正仿宋_GBK" panose="03000509000000000000" charset="-122"/>
                <a:cs typeface="方正仿宋_GBK" panose="03000509000000000000" charset="-122"/>
              </a:rPr>
              <a:t>多项红利捆绑释放,解决贫困劳动力收入难。自愿入社入股的贫困户,按三方协议约定享受“有岗位、有分红、有奖励、有补贴”的四有保障。即:提供年务工收入不低于2.1万元的优质就业岗位,户均每年350元的入股分红,在岗半年后人力资源公司给予200元的一次性奖励,持省外务工凭证还可领取500元的外出务工奖补。目前，已兑现分红14.73万元,极大地助力了增收脱贫。</a:t>
            </a:r>
            <a:endParaRPr lang="zh-CN" altLang="en-US" sz="1200">
              <a:latin typeface="方正仿宋_GBK" panose="03000509000000000000" charset="-122"/>
              <a:ea typeface="方正仿宋_GBK" panose="03000509000000000000" charset="-122"/>
              <a:cs typeface="方正仿宋_GBK" panose="03000509000000000000" charset="-122"/>
            </a:endParaRPr>
          </a:p>
          <a:p>
            <a:r>
              <a:rPr lang="zh-CN" altLang="en-US" sz="1200" b="1">
                <a:solidFill>
                  <a:srgbClr val="FF0000"/>
                </a:solidFill>
                <a:latin typeface="方正仿宋_GBK" panose="03000509000000000000" charset="-122"/>
                <a:ea typeface="方正仿宋_GBK" panose="03000509000000000000" charset="-122"/>
                <a:cs typeface="方正仿宋_GBK" panose="03000509000000000000" charset="-122"/>
              </a:rPr>
              <a:t>三是</a:t>
            </a:r>
            <a:r>
              <a:rPr lang="zh-CN" altLang="en-US" sz="1200">
                <a:latin typeface="方正仿宋_GBK" panose="03000509000000000000" charset="-122"/>
                <a:ea typeface="方正仿宋_GBK" panose="03000509000000000000" charset="-122"/>
                <a:cs typeface="方正仿宋_GBK" panose="03000509000000000000" charset="-122"/>
              </a:rPr>
              <a:t>基层组织服务创收,解决村集体经济增收难。村级党组织(村劳务合作社)通过承担村内人力资源开发、宣传发动等前端事项,人力资源公司按照协议购买服务成果,村集体在服务群众中实现服务创收。目前,已兑现乡村两级合作社收益117.58万元,实现村委会村集体经济增收。</a:t>
            </a:r>
            <a:endParaRPr lang="zh-CN" altLang="en-US" sz="1200">
              <a:latin typeface="方正仿宋_GBK" panose="03000509000000000000" charset="-122"/>
              <a:ea typeface="方正仿宋_GBK" panose="03000509000000000000" charset="-122"/>
              <a:cs typeface="方正仿宋_GBK" panose="03000509000000000000"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2"/>
          <p:cNvSpPr/>
          <p:nvPr/>
        </p:nvSpPr>
        <p:spPr>
          <a:xfrm>
            <a:off x="246380" y="233045"/>
            <a:ext cx="2035810" cy="152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矩形 3"/>
          <p:cNvSpPr/>
          <p:nvPr/>
        </p:nvSpPr>
        <p:spPr>
          <a:xfrm>
            <a:off x="246380" y="233045"/>
            <a:ext cx="152400" cy="6248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矩形 4"/>
          <p:cNvSpPr/>
          <p:nvPr/>
        </p:nvSpPr>
        <p:spPr>
          <a:xfrm>
            <a:off x="246380" y="6282055"/>
            <a:ext cx="4509135" cy="1993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矩形 1"/>
          <p:cNvSpPr/>
          <p:nvPr/>
        </p:nvSpPr>
        <p:spPr>
          <a:xfrm>
            <a:off x="8761730" y="6329045"/>
            <a:ext cx="3033395" cy="152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矩形 5"/>
          <p:cNvSpPr/>
          <p:nvPr/>
        </p:nvSpPr>
        <p:spPr>
          <a:xfrm>
            <a:off x="11642725" y="610235"/>
            <a:ext cx="152400" cy="587121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5926455" y="410845"/>
            <a:ext cx="5868670" cy="1993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文本框 7"/>
          <p:cNvSpPr txBox="1"/>
          <p:nvPr/>
        </p:nvSpPr>
        <p:spPr>
          <a:xfrm>
            <a:off x="619125" y="610235"/>
            <a:ext cx="4983480" cy="368300"/>
          </a:xfrm>
          <a:prstGeom prst="rect">
            <a:avLst/>
          </a:prstGeom>
          <a:noFill/>
        </p:spPr>
        <p:txBody>
          <a:bodyPr wrap="none" rtlCol="0" anchor="t">
            <a:spAutoFit/>
          </a:bodyPr>
          <a:p>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有序推动组织化输出，</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一金三保</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提</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三力</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endParaRPr lang="zh-CN" altLang="en-US"/>
          </a:p>
        </p:txBody>
      </p:sp>
      <p:sp>
        <p:nvSpPr>
          <p:cNvPr id="9" name="文本框 8"/>
          <p:cNvSpPr txBox="1"/>
          <p:nvPr/>
        </p:nvSpPr>
        <p:spPr>
          <a:xfrm>
            <a:off x="6369050" y="895985"/>
            <a:ext cx="4983480" cy="368300"/>
          </a:xfrm>
          <a:prstGeom prst="rect">
            <a:avLst/>
          </a:prstGeom>
          <a:noFill/>
        </p:spPr>
        <p:txBody>
          <a:bodyPr wrap="none" rtlCol="0" anchor="t">
            <a:spAutoFit/>
          </a:bodyPr>
          <a:p>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发挥基层党组织作用，</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一金三保</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强</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r>
              <a:rPr lang="zh-CN" altLang="en-US">
                <a:solidFill>
                  <a:srgbClr val="FF0000"/>
                </a:solidFill>
                <a:latin typeface="方正黑体_GBK" panose="03000509000000000000" charset="-122"/>
                <a:ea typeface="方正黑体_GBK" panose="03000509000000000000" charset="-122"/>
                <a:cs typeface="方正黑体_GBK" panose="03000509000000000000" charset="-122"/>
                <a:sym typeface="+mn-ea"/>
              </a:rPr>
              <a:t>三化</a:t>
            </a:r>
            <a:r>
              <a:rPr lang="en-US" altLang="zh-CN">
                <a:solidFill>
                  <a:srgbClr val="FF0000"/>
                </a:solidFill>
                <a:latin typeface="方正黑体_GBK" panose="03000509000000000000" charset="-122"/>
                <a:ea typeface="方正黑体_GBK" panose="03000509000000000000" charset="-122"/>
                <a:cs typeface="方正黑体_GBK" panose="03000509000000000000" charset="-122"/>
                <a:sym typeface="+mn-ea"/>
              </a:rPr>
              <a:t>”</a:t>
            </a:r>
            <a:endParaRPr lang="zh-CN" altLang="en-US"/>
          </a:p>
        </p:txBody>
      </p:sp>
      <p:sp>
        <p:nvSpPr>
          <p:cNvPr id="17" name="六边形 16"/>
          <p:cNvSpPr/>
          <p:nvPr/>
        </p:nvSpPr>
        <p:spPr>
          <a:xfrm>
            <a:off x="6445250" y="4594860"/>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1</a:t>
            </a:r>
            <a:endParaRPr lang="en-US" altLang="zh-CN">
              <a:solidFill>
                <a:schemeClr val="tx1"/>
              </a:solidFill>
            </a:endParaRPr>
          </a:p>
          <a:p>
            <a:pPr algn="ctr"/>
            <a:r>
              <a:rPr lang="zh-CN" altLang="en-US" sz="1200">
                <a:solidFill>
                  <a:schemeClr val="tx1"/>
                </a:solidFill>
              </a:rPr>
              <a:t>突出政治引领，宣传发动广泛化。</a:t>
            </a:r>
            <a:endParaRPr lang="zh-CN" altLang="en-US" sz="1200">
              <a:solidFill>
                <a:schemeClr val="tx1"/>
              </a:solidFill>
            </a:endParaRPr>
          </a:p>
        </p:txBody>
      </p:sp>
      <p:sp>
        <p:nvSpPr>
          <p:cNvPr id="10" name="六边形 9"/>
          <p:cNvSpPr/>
          <p:nvPr/>
        </p:nvSpPr>
        <p:spPr>
          <a:xfrm>
            <a:off x="8238490" y="4594860"/>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2</a:t>
            </a:r>
            <a:endParaRPr lang="en-US" altLang="zh-CN">
              <a:solidFill>
                <a:schemeClr val="tx1"/>
              </a:solidFill>
            </a:endParaRPr>
          </a:p>
          <a:p>
            <a:pPr algn="ctr"/>
            <a:r>
              <a:rPr lang="zh-CN" altLang="en-US" sz="1200">
                <a:solidFill>
                  <a:schemeClr val="tx1"/>
                </a:solidFill>
              </a:rPr>
              <a:t>突出提质扩能，素能提升双向化</a:t>
            </a:r>
            <a:endParaRPr lang="zh-CN" altLang="en-US" sz="1200">
              <a:solidFill>
                <a:schemeClr val="tx1"/>
              </a:solidFill>
            </a:endParaRPr>
          </a:p>
        </p:txBody>
      </p:sp>
      <p:sp>
        <p:nvSpPr>
          <p:cNvPr id="11" name="六边形 10"/>
          <p:cNvSpPr/>
          <p:nvPr/>
        </p:nvSpPr>
        <p:spPr>
          <a:xfrm>
            <a:off x="10003790" y="4594860"/>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3</a:t>
            </a:r>
            <a:endParaRPr lang="en-US" altLang="zh-CN">
              <a:solidFill>
                <a:schemeClr val="tx1"/>
              </a:solidFill>
            </a:endParaRPr>
          </a:p>
          <a:p>
            <a:pPr algn="ctr"/>
            <a:r>
              <a:rPr lang="zh-CN" altLang="en-US" sz="1200">
                <a:solidFill>
                  <a:schemeClr val="tx1"/>
                </a:solidFill>
              </a:rPr>
              <a:t>突出凝聚民心，服务群众常态化</a:t>
            </a:r>
            <a:endParaRPr lang="zh-CN" altLang="en-US" sz="1200">
              <a:solidFill>
                <a:schemeClr val="tx1"/>
              </a:solidFill>
            </a:endParaRPr>
          </a:p>
        </p:txBody>
      </p:sp>
      <p:sp>
        <p:nvSpPr>
          <p:cNvPr id="12" name="六边形 11"/>
          <p:cNvSpPr/>
          <p:nvPr/>
        </p:nvSpPr>
        <p:spPr>
          <a:xfrm>
            <a:off x="3719195" y="1450340"/>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3</a:t>
            </a:r>
            <a:endParaRPr lang="en-US" altLang="zh-CN">
              <a:solidFill>
                <a:schemeClr val="tx1"/>
              </a:solidFill>
            </a:endParaRPr>
          </a:p>
          <a:p>
            <a:pPr algn="ctr"/>
            <a:r>
              <a:rPr lang="zh-CN" altLang="en-US" sz="1200">
                <a:solidFill>
                  <a:schemeClr val="tx1"/>
                </a:solidFill>
              </a:rPr>
              <a:t>跟紧两个覆盖，凝聚干部服务群众</a:t>
            </a:r>
            <a:endParaRPr lang="zh-CN" altLang="en-US" sz="1200">
              <a:solidFill>
                <a:schemeClr val="tx1"/>
              </a:solidFill>
            </a:endParaRPr>
          </a:p>
          <a:p>
            <a:pPr algn="ctr"/>
            <a:r>
              <a:rPr lang="zh-CN" altLang="en-US" sz="1200">
                <a:solidFill>
                  <a:schemeClr val="tx1"/>
                </a:solidFill>
              </a:rPr>
              <a:t>合力</a:t>
            </a:r>
            <a:endParaRPr lang="zh-CN" altLang="en-US" sz="1200">
              <a:solidFill>
                <a:schemeClr val="tx1"/>
              </a:solidFill>
            </a:endParaRPr>
          </a:p>
        </p:txBody>
      </p:sp>
      <p:sp>
        <p:nvSpPr>
          <p:cNvPr id="13" name="六边形 12"/>
          <p:cNvSpPr/>
          <p:nvPr/>
        </p:nvSpPr>
        <p:spPr>
          <a:xfrm>
            <a:off x="2191385" y="1264285"/>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2</a:t>
            </a:r>
            <a:endParaRPr lang="en-US" altLang="zh-CN">
              <a:solidFill>
                <a:schemeClr val="tx1"/>
              </a:solidFill>
            </a:endParaRPr>
          </a:p>
          <a:p>
            <a:pPr algn="ctr"/>
            <a:r>
              <a:rPr lang="zh-CN" altLang="en-US" sz="1200">
                <a:solidFill>
                  <a:schemeClr val="tx1"/>
                </a:solidFill>
              </a:rPr>
              <a:t>目标责任倒逼，增强人力资源服务</a:t>
            </a:r>
            <a:endParaRPr lang="zh-CN" altLang="en-US" sz="1200">
              <a:solidFill>
                <a:schemeClr val="tx1"/>
              </a:solidFill>
            </a:endParaRPr>
          </a:p>
          <a:p>
            <a:pPr algn="ctr"/>
            <a:r>
              <a:rPr lang="zh-CN" altLang="en-US" sz="1200">
                <a:solidFill>
                  <a:schemeClr val="tx1"/>
                </a:solidFill>
              </a:rPr>
              <a:t>活力</a:t>
            </a:r>
            <a:endParaRPr lang="zh-CN" altLang="en-US" sz="1200">
              <a:solidFill>
                <a:schemeClr val="tx1"/>
              </a:solidFill>
            </a:endParaRPr>
          </a:p>
        </p:txBody>
      </p:sp>
      <p:sp>
        <p:nvSpPr>
          <p:cNvPr id="14" name="六边形 13"/>
          <p:cNvSpPr/>
          <p:nvPr/>
        </p:nvSpPr>
        <p:spPr>
          <a:xfrm>
            <a:off x="619125" y="1086485"/>
            <a:ext cx="1243965" cy="1444625"/>
          </a:xfrm>
          <a:prstGeom prst="hexagon">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1</a:t>
            </a:r>
            <a:endParaRPr lang="en-US" altLang="zh-CN">
              <a:solidFill>
                <a:schemeClr val="tx1"/>
              </a:solidFill>
            </a:endParaRPr>
          </a:p>
          <a:p>
            <a:pPr algn="ctr"/>
            <a:r>
              <a:rPr lang="zh-CN" altLang="en-US" sz="1200">
                <a:solidFill>
                  <a:schemeClr val="tx1"/>
                </a:solidFill>
              </a:rPr>
              <a:t>政策入村到户，激发群众外出务工</a:t>
            </a:r>
            <a:endParaRPr lang="zh-CN" altLang="en-US" sz="1200">
              <a:solidFill>
                <a:schemeClr val="tx1"/>
              </a:solidFill>
            </a:endParaRPr>
          </a:p>
          <a:p>
            <a:pPr algn="ctr"/>
            <a:r>
              <a:rPr lang="zh-CN" altLang="en-US" sz="1200">
                <a:solidFill>
                  <a:schemeClr val="tx1"/>
                </a:solidFill>
              </a:rPr>
              <a:t>动力</a:t>
            </a:r>
            <a:endParaRPr lang="zh-CN" altLang="en-US" sz="1200">
              <a:solidFill>
                <a:schemeClr val="tx1"/>
              </a:solidFill>
            </a:endParaRPr>
          </a:p>
        </p:txBody>
      </p:sp>
      <p:sp>
        <p:nvSpPr>
          <p:cNvPr id="15" name="文本框 14"/>
          <p:cNvSpPr txBox="1"/>
          <p:nvPr/>
        </p:nvSpPr>
        <p:spPr>
          <a:xfrm>
            <a:off x="619125" y="3095625"/>
            <a:ext cx="4897120" cy="2891790"/>
          </a:xfrm>
          <a:prstGeom prst="rect">
            <a:avLst/>
          </a:prstGeom>
          <a:noFill/>
        </p:spPr>
        <p:txBody>
          <a:bodyPr wrap="square" rtlCol="0">
            <a:spAutoFit/>
          </a:bodyPr>
          <a:p>
            <a:r>
              <a:rPr lang="zh-CN" altLang="en-US" sz="1400" b="1"/>
              <a:t>一是</a:t>
            </a:r>
            <a:r>
              <a:rPr lang="zh-CN" altLang="en-US" sz="1400"/>
              <a:t>政策入村到户,激发群众外出务工动力。组建了1个县级联社、14个乡级社和</a:t>
            </a:r>
            <a:r>
              <a:rPr lang="en-US" altLang="zh-CN" sz="1400"/>
              <a:t>134</a:t>
            </a:r>
            <a:r>
              <a:rPr lang="zh-CN" altLang="en-US" sz="1400"/>
              <a:t>个村级社，组成联动矩阵，加大外出务工政策、福利等宣传发动力度,激发群众内生动力;</a:t>
            </a:r>
            <a:endParaRPr lang="zh-CN" altLang="en-US" sz="1400"/>
          </a:p>
          <a:p>
            <a:r>
              <a:rPr lang="zh-CN" altLang="en-US" sz="1400" b="1"/>
              <a:t>二是</a:t>
            </a:r>
            <a:r>
              <a:rPr lang="zh-CN" altLang="en-US" sz="1400"/>
              <a:t>目标责任倒逼,增强人力资源企业服务活力。创设“前端</a:t>
            </a:r>
            <a:r>
              <a:rPr lang="en-US" altLang="zh-CN" sz="1400"/>
              <a:t>——</a:t>
            </a:r>
            <a:r>
              <a:rPr lang="zh-CN" altLang="en-US" sz="1400"/>
              <a:t>中端</a:t>
            </a:r>
            <a:r>
              <a:rPr lang="en-US" altLang="zh-CN" sz="1400"/>
              <a:t>——</a:t>
            </a:r>
            <a:r>
              <a:rPr lang="zh-CN" altLang="en-US" sz="1400"/>
              <a:t>后端"共赢合作模式，制定信息反馈机制、 目标任务落实及违约罚则机制，倒逼人力资源公司组织化输出进度和质量, 2018年9月至今通过“一金三保”模式组织输出2632人;</a:t>
            </a:r>
            <a:endParaRPr lang="zh-CN" altLang="en-US" sz="1400"/>
          </a:p>
          <a:p>
            <a:r>
              <a:rPr lang="zh-CN" altLang="en-US" sz="1400" b="1"/>
              <a:t>三是</a:t>
            </a:r>
            <a:r>
              <a:rPr lang="zh-CN" altLang="en-US" sz="1400"/>
              <a:t>跟紧两个履盖,凝聚干部服务群众合力。发挥组织、人社、工青妇职能作用，组建了4个乡级社“网上党群服务中心”微信群，在输出人员集中地建立了昆山、惠州、东莞3个服务站,做好流动党员管理、就业服务、职工维权等后续跟踪管理服务工作。</a:t>
            </a:r>
            <a:endParaRPr lang="zh-CN" altLang="en-US" sz="1400"/>
          </a:p>
        </p:txBody>
      </p:sp>
      <p:sp>
        <p:nvSpPr>
          <p:cNvPr id="16" name="文本框 15"/>
          <p:cNvSpPr txBox="1"/>
          <p:nvPr/>
        </p:nvSpPr>
        <p:spPr>
          <a:xfrm>
            <a:off x="5906770" y="1381760"/>
            <a:ext cx="5357495" cy="2553335"/>
          </a:xfrm>
          <a:prstGeom prst="rect">
            <a:avLst/>
          </a:prstGeom>
          <a:noFill/>
        </p:spPr>
        <p:txBody>
          <a:bodyPr wrap="square" rtlCol="0">
            <a:spAutoFit/>
          </a:bodyPr>
          <a:p>
            <a:r>
              <a:rPr lang="zh-CN" altLang="en-US" sz="1600" b="1"/>
              <a:t>一是</a:t>
            </a:r>
            <a:r>
              <a:rPr lang="zh-CN" altLang="en-US" sz="1600"/>
              <a:t>突出政治引领,宣传发动广泛化。基层党组织分组分团，采取线上线下、走村入户组织发动贫困劳动力外出务工，引领群众听党话。截止目前，开展宣传发动</a:t>
            </a:r>
            <a:r>
              <a:rPr lang="en-US" altLang="zh-CN" sz="1600"/>
              <a:t>2</a:t>
            </a:r>
            <a:r>
              <a:rPr lang="zh-CN" altLang="en-US" sz="1600"/>
              <a:t>000余次;</a:t>
            </a:r>
            <a:endParaRPr lang="zh-CN" altLang="en-US" sz="1600"/>
          </a:p>
          <a:p>
            <a:r>
              <a:rPr lang="zh-CN" altLang="en-US" sz="1600" b="1"/>
              <a:t>二是</a:t>
            </a:r>
            <a:r>
              <a:rPr lang="zh-CN" altLang="en-US" sz="1600"/>
              <a:t>突出提质扩能,素能提升双向化。开展以习近平扶贫思想为重点的建档立卡户精准培训,强化基础素质提升,引领群众跟党走。目前,共培训建档立卡贫困劳动力</a:t>
            </a:r>
            <a:r>
              <a:rPr lang="en-US" altLang="zh-CN" sz="1600"/>
              <a:t>31843</a:t>
            </a:r>
            <a:r>
              <a:rPr lang="zh-CN" altLang="en-US" sz="1600"/>
              <a:t>人次;</a:t>
            </a:r>
            <a:endParaRPr lang="zh-CN" altLang="en-US" sz="1600"/>
          </a:p>
          <a:p>
            <a:r>
              <a:rPr lang="zh-CN" altLang="en-US" sz="1600" b="1"/>
              <a:t>三是</a:t>
            </a:r>
            <a:r>
              <a:rPr lang="zh-CN" altLang="en-US" sz="1600"/>
              <a:t>突出凝聚民心,服务群众常态化。改变以往</a:t>
            </a:r>
            <a:r>
              <a:rPr lang="en-US" altLang="zh-CN" sz="1600"/>
              <a:t>“</a:t>
            </a:r>
            <a:r>
              <a:rPr lang="zh-CN" altLang="en-US" sz="1600"/>
              <a:t>亲带亲</a:t>
            </a:r>
            <a:r>
              <a:rPr lang="en-US" altLang="zh-CN" sz="1600">
                <a:sym typeface="+mn-ea"/>
              </a:rPr>
              <a:t>”</a:t>
            </a:r>
            <a:r>
              <a:rPr lang="zh-CN" altLang="en-US" sz="1600"/>
              <a:t>的就业转移模式,党组织切实把就业服务抓在手上,开展保姆式的连心服务,实现村组干部职能从基层治理到服务群众的转变,引领群众感党恩。</a:t>
            </a:r>
            <a:endParaRPr lang="zh-CN" altLang="en-US" sz="1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2"/>
          <p:cNvSpPr/>
          <p:nvPr/>
        </p:nvSpPr>
        <p:spPr>
          <a:xfrm>
            <a:off x="294005" y="328295"/>
            <a:ext cx="2229485"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二、参与合作主体</a:t>
            </a:r>
            <a:endParaRPr lang="zh-CN" altLang="en-US"/>
          </a:p>
        </p:txBody>
      </p:sp>
      <p:sp>
        <p:nvSpPr>
          <p:cNvPr id="4" name="矩形 3"/>
          <p:cNvSpPr/>
          <p:nvPr/>
        </p:nvSpPr>
        <p:spPr>
          <a:xfrm>
            <a:off x="6724015" y="328295"/>
            <a:ext cx="2007235"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三、工作模式</a:t>
            </a:r>
            <a:endParaRPr lang="zh-CN" altLang="en-US"/>
          </a:p>
        </p:txBody>
      </p:sp>
      <p:sp>
        <p:nvSpPr>
          <p:cNvPr id="5" name="椭圆 4"/>
          <p:cNvSpPr/>
          <p:nvPr/>
        </p:nvSpPr>
        <p:spPr>
          <a:xfrm>
            <a:off x="501015" y="110172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1</a:t>
            </a:r>
            <a:endParaRPr lang="en-US" altLang="zh-CN">
              <a:solidFill>
                <a:schemeClr val="tx1"/>
              </a:solidFill>
            </a:endParaRPr>
          </a:p>
        </p:txBody>
      </p:sp>
      <p:sp>
        <p:nvSpPr>
          <p:cNvPr id="6" name="矩形 5"/>
          <p:cNvSpPr/>
          <p:nvPr/>
        </p:nvSpPr>
        <p:spPr>
          <a:xfrm>
            <a:off x="859790" y="1144905"/>
            <a:ext cx="3098800"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有就业意愿的建档立卡贫困劳动力</a:t>
            </a:r>
            <a:endParaRPr lang="zh-CN" altLang="en-US" sz="1400">
              <a:solidFill>
                <a:schemeClr val="tx1"/>
              </a:solidFill>
            </a:endParaRPr>
          </a:p>
        </p:txBody>
      </p:sp>
      <p:sp>
        <p:nvSpPr>
          <p:cNvPr id="11" name="椭圆 10"/>
          <p:cNvSpPr/>
          <p:nvPr/>
        </p:nvSpPr>
        <p:spPr>
          <a:xfrm>
            <a:off x="501015" y="153987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2</a:t>
            </a:r>
            <a:endParaRPr lang="en-US" altLang="zh-CN">
              <a:solidFill>
                <a:schemeClr val="tx1"/>
              </a:solidFill>
            </a:endParaRPr>
          </a:p>
        </p:txBody>
      </p:sp>
      <p:sp>
        <p:nvSpPr>
          <p:cNvPr id="12" name="椭圆 11"/>
          <p:cNvSpPr/>
          <p:nvPr/>
        </p:nvSpPr>
        <p:spPr>
          <a:xfrm>
            <a:off x="501015" y="201231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3</a:t>
            </a:r>
            <a:endParaRPr lang="en-US" altLang="zh-CN">
              <a:solidFill>
                <a:schemeClr val="tx1"/>
              </a:solidFill>
            </a:endParaRPr>
          </a:p>
        </p:txBody>
      </p:sp>
      <p:sp>
        <p:nvSpPr>
          <p:cNvPr id="13" name="椭圆 12"/>
          <p:cNvSpPr/>
          <p:nvPr/>
        </p:nvSpPr>
        <p:spPr>
          <a:xfrm>
            <a:off x="6839585" y="201231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2</a:t>
            </a:r>
            <a:endParaRPr lang="en-US" altLang="zh-CN">
              <a:solidFill>
                <a:schemeClr val="tx1"/>
              </a:solidFill>
            </a:endParaRPr>
          </a:p>
        </p:txBody>
      </p:sp>
      <p:sp>
        <p:nvSpPr>
          <p:cNvPr id="14" name="椭圆 13"/>
          <p:cNvSpPr/>
          <p:nvPr/>
        </p:nvSpPr>
        <p:spPr>
          <a:xfrm>
            <a:off x="6839585" y="110172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1</a:t>
            </a:r>
            <a:endParaRPr lang="en-US" altLang="zh-CN">
              <a:solidFill>
                <a:schemeClr val="tx1"/>
              </a:solidFill>
            </a:endParaRPr>
          </a:p>
        </p:txBody>
      </p:sp>
      <p:sp>
        <p:nvSpPr>
          <p:cNvPr id="15" name="椭圆 14"/>
          <p:cNvSpPr/>
          <p:nvPr/>
        </p:nvSpPr>
        <p:spPr>
          <a:xfrm>
            <a:off x="6839585" y="292290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3</a:t>
            </a:r>
            <a:endParaRPr lang="en-US" altLang="zh-CN">
              <a:solidFill>
                <a:schemeClr val="tx1"/>
              </a:solidFill>
            </a:endParaRPr>
          </a:p>
        </p:txBody>
      </p:sp>
      <p:sp>
        <p:nvSpPr>
          <p:cNvPr id="16" name="矩形 15"/>
          <p:cNvSpPr/>
          <p:nvPr/>
        </p:nvSpPr>
        <p:spPr>
          <a:xfrm>
            <a:off x="859790" y="1626235"/>
            <a:ext cx="3098800"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村党总支（村委会）</a:t>
            </a:r>
            <a:endParaRPr lang="zh-CN" altLang="en-US" sz="1400">
              <a:solidFill>
                <a:schemeClr val="tx1"/>
              </a:solidFill>
            </a:endParaRPr>
          </a:p>
        </p:txBody>
      </p:sp>
      <p:sp>
        <p:nvSpPr>
          <p:cNvPr id="17" name="矩形 16"/>
          <p:cNvSpPr/>
          <p:nvPr/>
        </p:nvSpPr>
        <p:spPr>
          <a:xfrm>
            <a:off x="859790" y="2124075"/>
            <a:ext cx="3098800"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各级合作社</a:t>
            </a:r>
            <a:endParaRPr lang="zh-CN" altLang="en-US" sz="1400">
              <a:solidFill>
                <a:schemeClr val="tx1"/>
              </a:solidFill>
            </a:endParaRPr>
          </a:p>
        </p:txBody>
      </p:sp>
      <p:sp>
        <p:nvSpPr>
          <p:cNvPr id="18" name="矩形 17"/>
          <p:cNvSpPr/>
          <p:nvPr/>
        </p:nvSpPr>
        <p:spPr>
          <a:xfrm>
            <a:off x="859790" y="2593975"/>
            <a:ext cx="3098800"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人力资源服务公司</a:t>
            </a:r>
            <a:endParaRPr lang="zh-CN" altLang="en-US" sz="1400">
              <a:solidFill>
                <a:schemeClr val="tx1"/>
              </a:solidFill>
            </a:endParaRPr>
          </a:p>
        </p:txBody>
      </p:sp>
      <p:sp>
        <p:nvSpPr>
          <p:cNvPr id="19" name="椭圆 18"/>
          <p:cNvSpPr/>
          <p:nvPr/>
        </p:nvSpPr>
        <p:spPr>
          <a:xfrm>
            <a:off x="501015" y="255079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4</a:t>
            </a:r>
            <a:endParaRPr lang="en-US" altLang="zh-CN">
              <a:solidFill>
                <a:schemeClr val="tx1"/>
              </a:solidFill>
            </a:endParaRPr>
          </a:p>
        </p:txBody>
      </p:sp>
      <p:sp>
        <p:nvSpPr>
          <p:cNvPr id="20" name="矩形 19"/>
          <p:cNvSpPr/>
          <p:nvPr/>
        </p:nvSpPr>
        <p:spPr>
          <a:xfrm>
            <a:off x="7293610" y="3009265"/>
            <a:ext cx="1795780"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后端问效，跟踪服务</a:t>
            </a:r>
            <a:endParaRPr lang="zh-CN" altLang="en-US" sz="1400">
              <a:solidFill>
                <a:schemeClr val="tx1"/>
              </a:solidFill>
            </a:endParaRPr>
          </a:p>
        </p:txBody>
      </p:sp>
      <p:sp>
        <p:nvSpPr>
          <p:cNvPr id="21" name="矩形 20"/>
          <p:cNvSpPr/>
          <p:nvPr/>
        </p:nvSpPr>
        <p:spPr>
          <a:xfrm>
            <a:off x="7293610" y="2098675"/>
            <a:ext cx="1795145"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中端介入，市场运作</a:t>
            </a:r>
            <a:endParaRPr lang="zh-CN" altLang="en-US" sz="1400">
              <a:solidFill>
                <a:schemeClr val="tx1"/>
              </a:solidFill>
            </a:endParaRPr>
          </a:p>
        </p:txBody>
      </p:sp>
      <p:sp>
        <p:nvSpPr>
          <p:cNvPr id="22" name="矩形 21"/>
          <p:cNvSpPr/>
          <p:nvPr/>
        </p:nvSpPr>
        <p:spPr>
          <a:xfrm>
            <a:off x="7293610" y="1144905"/>
            <a:ext cx="1795780"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前端把控，牵头抓总</a:t>
            </a:r>
            <a:endParaRPr lang="zh-CN" altLang="en-US" sz="1400">
              <a:solidFill>
                <a:schemeClr val="tx1"/>
              </a:solidFill>
            </a:endParaRPr>
          </a:p>
        </p:txBody>
      </p:sp>
      <p:sp>
        <p:nvSpPr>
          <p:cNvPr id="24" name="文本框 23"/>
          <p:cNvSpPr txBox="1"/>
          <p:nvPr/>
        </p:nvSpPr>
        <p:spPr>
          <a:xfrm>
            <a:off x="7071360" y="1443990"/>
            <a:ext cx="5125720" cy="922020"/>
          </a:xfrm>
          <a:prstGeom prst="rect">
            <a:avLst/>
          </a:prstGeom>
          <a:noFill/>
        </p:spPr>
        <p:txBody>
          <a:bodyPr wrap="square" rtlCol="0">
            <a:spAutoFit/>
          </a:bodyPr>
          <a:p>
            <a:r>
              <a:rPr lang="zh-CN" altLang="en-US" sz="1200">
                <a:sym typeface="+mn-ea"/>
              </a:rPr>
              <a:t>党委、政府主导依托各级党组织发挥核心领导作用,指导建立合作社，切实</a:t>
            </a:r>
            <a:r>
              <a:rPr lang="zh-CN" altLang="en-US" sz="1200">
                <a:sym typeface="+mn-ea"/>
              </a:rPr>
              <a:t>掌握</a:t>
            </a:r>
            <a:r>
              <a:rPr lang="zh-CN" altLang="en-US" sz="1200">
                <a:sym typeface="+mn-ea"/>
              </a:rPr>
              <a:t>劳务输出人员基本信息，</a:t>
            </a:r>
            <a:r>
              <a:rPr lang="zh-CN" altLang="en-US" sz="1200">
                <a:sym typeface="+mn-ea"/>
              </a:rPr>
              <a:t>深入基层做好宣传发动,坚强有力做好劳务输出的引导和组织工作。</a:t>
            </a:r>
            <a:endParaRPr lang="zh-CN" altLang="en-US"/>
          </a:p>
          <a:p>
            <a:endParaRPr lang="zh-CN" altLang="en-US"/>
          </a:p>
        </p:txBody>
      </p:sp>
      <p:sp>
        <p:nvSpPr>
          <p:cNvPr id="26" name="文本框 25"/>
          <p:cNvSpPr txBox="1"/>
          <p:nvPr/>
        </p:nvSpPr>
        <p:spPr>
          <a:xfrm>
            <a:off x="7220585" y="2366010"/>
            <a:ext cx="4826635" cy="460375"/>
          </a:xfrm>
          <a:prstGeom prst="rect">
            <a:avLst/>
          </a:prstGeom>
          <a:noFill/>
        </p:spPr>
        <p:txBody>
          <a:bodyPr wrap="square" rtlCol="0">
            <a:spAutoFit/>
          </a:bodyPr>
          <a:p>
            <a:r>
              <a:rPr lang="zh-CN" altLang="en-US" sz="1200">
                <a:sym typeface="+mn-ea"/>
              </a:rPr>
              <a:t>注重人力资源产业发展要适应市场规律的要求，积极引进以优质的人力资源有限公司，充分发挥市场作用,确保劳动力组织化有序高质输出。</a:t>
            </a:r>
            <a:endParaRPr lang="zh-CN" altLang="en-US" sz="1200">
              <a:sym typeface="+mn-ea"/>
            </a:endParaRPr>
          </a:p>
        </p:txBody>
      </p:sp>
      <p:sp>
        <p:nvSpPr>
          <p:cNvPr id="27" name="文本框 26"/>
          <p:cNvSpPr txBox="1"/>
          <p:nvPr/>
        </p:nvSpPr>
        <p:spPr>
          <a:xfrm>
            <a:off x="7045960" y="3394075"/>
            <a:ext cx="4952365" cy="798830"/>
          </a:xfrm>
          <a:prstGeom prst="rect">
            <a:avLst/>
          </a:prstGeom>
          <a:noFill/>
        </p:spPr>
        <p:txBody>
          <a:bodyPr wrap="square" rtlCol="0">
            <a:spAutoFit/>
          </a:bodyPr>
          <a:p>
            <a:r>
              <a:rPr lang="zh-CN" altLang="en-US" sz="1400">
                <a:sym typeface="+mn-ea"/>
              </a:rPr>
              <a:t>要注重工作的跟踪问效</a:t>
            </a:r>
            <a:r>
              <a:rPr lang="zh-CN" altLang="en-US" sz="1400">
                <a:sym typeface="+mn-ea"/>
              </a:rPr>
              <a:t>，</a:t>
            </a:r>
            <a:r>
              <a:rPr lang="zh-CN" altLang="en-US" sz="1400">
                <a:sym typeface="+mn-ea"/>
              </a:rPr>
              <a:t>切实做好人员输出、跟踪服务</a:t>
            </a:r>
            <a:r>
              <a:rPr lang="zh-CN" altLang="en-US" sz="1400">
                <a:sym typeface="+mn-ea"/>
              </a:rPr>
              <a:t>，</a:t>
            </a:r>
            <a:endParaRPr lang="zh-CN" altLang="en-US" sz="1400">
              <a:sym typeface="+mn-ea"/>
            </a:endParaRPr>
          </a:p>
          <a:p>
            <a:r>
              <a:rPr lang="zh-CN" altLang="en-US" sz="1400">
                <a:sym typeface="+mn-ea"/>
              </a:rPr>
              <a:t>确保劳动力共享福利、安心输出、稳定就业。</a:t>
            </a:r>
            <a:endParaRPr lang="zh-CN" altLang="en-US"/>
          </a:p>
          <a:p>
            <a:endParaRPr lang="zh-CN" altLang="en-US"/>
          </a:p>
        </p:txBody>
      </p:sp>
      <p:sp>
        <p:nvSpPr>
          <p:cNvPr id="28" name="矩形 27"/>
          <p:cNvSpPr/>
          <p:nvPr/>
        </p:nvSpPr>
        <p:spPr>
          <a:xfrm>
            <a:off x="81915" y="4128135"/>
            <a:ext cx="12028170" cy="264477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9" name="文本框 28"/>
          <p:cNvSpPr txBox="1"/>
          <p:nvPr/>
        </p:nvSpPr>
        <p:spPr>
          <a:xfrm>
            <a:off x="394970" y="4842510"/>
            <a:ext cx="1959610" cy="1814830"/>
          </a:xfrm>
          <a:prstGeom prst="rect">
            <a:avLst/>
          </a:prstGeom>
          <a:noFill/>
        </p:spPr>
        <p:txBody>
          <a:bodyPr wrap="square" rtlCol="0">
            <a:spAutoFit/>
          </a:bodyPr>
          <a:p>
            <a:r>
              <a:rPr lang="zh-CN" altLang="en-US" sz="1400">
                <a:solidFill>
                  <a:schemeClr val="bg1"/>
                </a:solidFill>
              </a:rPr>
              <a:t>县委、政府加强组织领导，统筹协调，全面规划制定就业扶贫政企农劳务合作“一金三保”模式，精准压实相关部门工作职责，指导组建各级劳务合作社。</a:t>
            </a:r>
            <a:endParaRPr lang="zh-CN" altLang="en-US" sz="1400">
              <a:solidFill>
                <a:schemeClr val="bg1"/>
              </a:solidFill>
            </a:endParaRPr>
          </a:p>
        </p:txBody>
      </p:sp>
      <p:sp>
        <p:nvSpPr>
          <p:cNvPr id="30" name="文本框 29"/>
          <p:cNvSpPr txBox="1"/>
          <p:nvPr/>
        </p:nvSpPr>
        <p:spPr>
          <a:xfrm>
            <a:off x="433705" y="4407535"/>
            <a:ext cx="1670050" cy="398780"/>
          </a:xfrm>
          <a:prstGeom prst="rect">
            <a:avLst/>
          </a:prstGeom>
          <a:noFill/>
        </p:spPr>
        <p:txBody>
          <a:bodyPr wrap="square" rtlCol="0">
            <a:spAutoFit/>
          </a:bodyPr>
          <a:p>
            <a:pPr algn="ctr"/>
            <a:r>
              <a:rPr lang="zh-CN" altLang="en-US" sz="2000" b="1">
                <a:solidFill>
                  <a:schemeClr val="bg1"/>
                </a:solidFill>
              </a:rPr>
              <a:t>党政主导</a:t>
            </a:r>
            <a:endParaRPr lang="zh-CN" altLang="en-US" sz="2000" b="1">
              <a:solidFill>
                <a:schemeClr val="bg1"/>
              </a:solidFill>
            </a:endParaRPr>
          </a:p>
        </p:txBody>
      </p:sp>
      <p:sp>
        <p:nvSpPr>
          <p:cNvPr id="31" name="文本框 30"/>
          <p:cNvSpPr txBox="1"/>
          <p:nvPr/>
        </p:nvSpPr>
        <p:spPr>
          <a:xfrm>
            <a:off x="9846945" y="4443730"/>
            <a:ext cx="1670050" cy="398780"/>
          </a:xfrm>
          <a:prstGeom prst="rect">
            <a:avLst/>
          </a:prstGeom>
          <a:noFill/>
        </p:spPr>
        <p:txBody>
          <a:bodyPr wrap="square" rtlCol="0">
            <a:spAutoFit/>
          </a:bodyPr>
          <a:p>
            <a:pPr algn="ctr"/>
            <a:r>
              <a:rPr lang="zh-CN" altLang="en-US" sz="2000" b="1">
                <a:solidFill>
                  <a:schemeClr val="bg1"/>
                </a:solidFill>
              </a:rPr>
              <a:t>乡镇主责</a:t>
            </a:r>
            <a:endParaRPr lang="zh-CN" altLang="en-US" sz="2000" b="1">
              <a:solidFill>
                <a:schemeClr val="bg1"/>
              </a:solidFill>
            </a:endParaRPr>
          </a:p>
        </p:txBody>
      </p:sp>
      <p:sp>
        <p:nvSpPr>
          <p:cNvPr id="32" name="文本框 31"/>
          <p:cNvSpPr txBox="1"/>
          <p:nvPr/>
        </p:nvSpPr>
        <p:spPr>
          <a:xfrm>
            <a:off x="6892290" y="4407535"/>
            <a:ext cx="1670050" cy="398780"/>
          </a:xfrm>
          <a:prstGeom prst="rect">
            <a:avLst/>
          </a:prstGeom>
          <a:noFill/>
        </p:spPr>
        <p:txBody>
          <a:bodyPr wrap="square" rtlCol="0">
            <a:spAutoFit/>
          </a:bodyPr>
          <a:p>
            <a:pPr algn="ctr"/>
            <a:r>
              <a:rPr lang="zh-CN" altLang="en-US" sz="2000" b="1">
                <a:solidFill>
                  <a:schemeClr val="bg1"/>
                </a:solidFill>
              </a:rPr>
              <a:t>企业主动</a:t>
            </a:r>
            <a:endParaRPr lang="zh-CN" altLang="en-US" sz="2000" b="1">
              <a:solidFill>
                <a:schemeClr val="bg1"/>
              </a:solidFill>
            </a:endParaRPr>
          </a:p>
        </p:txBody>
      </p:sp>
      <p:sp>
        <p:nvSpPr>
          <p:cNvPr id="33" name="文本框 32"/>
          <p:cNvSpPr txBox="1"/>
          <p:nvPr/>
        </p:nvSpPr>
        <p:spPr>
          <a:xfrm>
            <a:off x="3189605" y="4407535"/>
            <a:ext cx="1670050" cy="398780"/>
          </a:xfrm>
          <a:prstGeom prst="rect">
            <a:avLst/>
          </a:prstGeom>
          <a:noFill/>
        </p:spPr>
        <p:txBody>
          <a:bodyPr wrap="square" rtlCol="0">
            <a:spAutoFit/>
          </a:bodyPr>
          <a:p>
            <a:pPr algn="ctr"/>
            <a:r>
              <a:rPr lang="zh-CN" altLang="en-US" sz="2000" b="1">
                <a:solidFill>
                  <a:schemeClr val="bg1"/>
                </a:solidFill>
              </a:rPr>
              <a:t>群团主办</a:t>
            </a:r>
            <a:endParaRPr lang="zh-CN" altLang="en-US" sz="2000" b="1">
              <a:solidFill>
                <a:schemeClr val="bg1"/>
              </a:solidFill>
            </a:endParaRPr>
          </a:p>
        </p:txBody>
      </p:sp>
      <p:sp>
        <p:nvSpPr>
          <p:cNvPr id="35" name="文本框 34"/>
          <p:cNvSpPr txBox="1"/>
          <p:nvPr/>
        </p:nvSpPr>
        <p:spPr>
          <a:xfrm>
            <a:off x="9846945" y="4842510"/>
            <a:ext cx="1959610" cy="1383665"/>
          </a:xfrm>
          <a:prstGeom prst="rect">
            <a:avLst/>
          </a:prstGeom>
          <a:noFill/>
        </p:spPr>
        <p:txBody>
          <a:bodyPr wrap="square" rtlCol="0">
            <a:spAutoFit/>
          </a:bodyPr>
          <a:p>
            <a:r>
              <a:rPr lang="zh-CN" altLang="en-US" sz="1400">
                <a:solidFill>
                  <a:schemeClr val="bg1"/>
                </a:solidFill>
              </a:rPr>
              <a:t>负责本辖区建档立卡贫困户劳动力的摸底调查工作，分析就业服务需求，整合建档立卡户产业扶持资金，建立劳务合作金。</a:t>
            </a:r>
            <a:endParaRPr lang="zh-CN" altLang="en-US" sz="1400">
              <a:solidFill>
                <a:schemeClr val="bg1"/>
              </a:solidFill>
            </a:endParaRPr>
          </a:p>
        </p:txBody>
      </p:sp>
      <p:sp>
        <p:nvSpPr>
          <p:cNvPr id="36" name="文本框 35"/>
          <p:cNvSpPr txBox="1"/>
          <p:nvPr/>
        </p:nvSpPr>
        <p:spPr>
          <a:xfrm>
            <a:off x="3044825" y="4842510"/>
            <a:ext cx="1959610" cy="1599565"/>
          </a:xfrm>
          <a:prstGeom prst="rect">
            <a:avLst/>
          </a:prstGeom>
          <a:noFill/>
        </p:spPr>
        <p:txBody>
          <a:bodyPr wrap="square" rtlCol="0">
            <a:spAutoFit/>
          </a:bodyPr>
          <a:p>
            <a:r>
              <a:rPr lang="zh-CN" altLang="en-US" sz="1400">
                <a:solidFill>
                  <a:schemeClr val="bg1"/>
                </a:solidFill>
              </a:rPr>
              <a:t>充分发挥工、青、妇等群团部门异地农民工服务机构作用，保障我县在外农民工的合法权益，确保农民工安心工作，稳定就业。</a:t>
            </a:r>
            <a:endParaRPr lang="zh-CN" altLang="en-US" sz="1400">
              <a:solidFill>
                <a:schemeClr val="bg1"/>
              </a:solidFill>
            </a:endParaRPr>
          </a:p>
        </p:txBody>
      </p:sp>
      <p:sp>
        <p:nvSpPr>
          <p:cNvPr id="37" name="文本框 36"/>
          <p:cNvSpPr txBox="1"/>
          <p:nvPr/>
        </p:nvSpPr>
        <p:spPr>
          <a:xfrm>
            <a:off x="6839585" y="4842510"/>
            <a:ext cx="1959610" cy="1383665"/>
          </a:xfrm>
          <a:prstGeom prst="rect">
            <a:avLst/>
          </a:prstGeom>
          <a:noFill/>
        </p:spPr>
        <p:txBody>
          <a:bodyPr wrap="square" rtlCol="0">
            <a:spAutoFit/>
          </a:bodyPr>
          <a:p>
            <a:r>
              <a:rPr lang="zh-CN" altLang="en-US" sz="1400">
                <a:solidFill>
                  <a:schemeClr val="bg1"/>
                </a:solidFill>
              </a:rPr>
              <a:t>扶持尼农门人力资源公司，牵头负责与外地用工企业对接,打通就业信息渠道，及时组织建档立卡户劳动力转移就业。</a:t>
            </a:r>
            <a:endParaRPr lang="zh-CN" altLang="en-US" sz="1400">
              <a:solidFill>
                <a:schemeClr val="bg1"/>
              </a:solidFill>
            </a:endParaRPr>
          </a:p>
        </p:txBody>
      </p:sp>
      <p:sp>
        <p:nvSpPr>
          <p:cNvPr id="38" name="椭圆 37"/>
          <p:cNvSpPr/>
          <p:nvPr/>
        </p:nvSpPr>
        <p:spPr>
          <a:xfrm>
            <a:off x="1072515" y="3970655"/>
            <a:ext cx="231775" cy="328295"/>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bg1"/>
                </a:solidFill>
              </a:rPr>
              <a:t>1</a:t>
            </a:r>
            <a:endParaRPr lang="en-US" altLang="zh-CN">
              <a:solidFill>
                <a:schemeClr val="bg1"/>
              </a:solidFill>
            </a:endParaRPr>
          </a:p>
        </p:txBody>
      </p:sp>
      <p:sp>
        <p:nvSpPr>
          <p:cNvPr id="39" name="椭圆 38"/>
          <p:cNvSpPr/>
          <p:nvPr/>
        </p:nvSpPr>
        <p:spPr>
          <a:xfrm>
            <a:off x="10566400" y="3970655"/>
            <a:ext cx="231775" cy="328295"/>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bg1"/>
                </a:solidFill>
              </a:rPr>
              <a:t>4</a:t>
            </a:r>
            <a:endParaRPr lang="en-US" altLang="zh-CN">
              <a:solidFill>
                <a:schemeClr val="bg1"/>
              </a:solidFill>
            </a:endParaRPr>
          </a:p>
        </p:txBody>
      </p:sp>
      <p:sp>
        <p:nvSpPr>
          <p:cNvPr id="40" name="椭圆 39"/>
          <p:cNvSpPr/>
          <p:nvPr/>
        </p:nvSpPr>
        <p:spPr>
          <a:xfrm>
            <a:off x="7611110" y="3970655"/>
            <a:ext cx="231775" cy="328295"/>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bg1"/>
                </a:solidFill>
              </a:rPr>
              <a:t>3</a:t>
            </a:r>
            <a:endParaRPr lang="en-US" altLang="zh-CN">
              <a:solidFill>
                <a:schemeClr val="bg1"/>
              </a:solidFill>
            </a:endParaRPr>
          </a:p>
        </p:txBody>
      </p:sp>
      <p:sp>
        <p:nvSpPr>
          <p:cNvPr id="41" name="椭圆 40"/>
          <p:cNvSpPr/>
          <p:nvPr/>
        </p:nvSpPr>
        <p:spPr>
          <a:xfrm>
            <a:off x="3909060" y="3970655"/>
            <a:ext cx="231775" cy="328295"/>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bg1"/>
                </a:solidFill>
              </a:rPr>
              <a:t>2</a:t>
            </a:r>
            <a:endParaRPr lang="en-US" altLang="zh-CN">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5797550" y="328295"/>
            <a:ext cx="2007235"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三、工作模式</a:t>
            </a:r>
            <a:endParaRPr lang="zh-CN" altLang="en-US"/>
          </a:p>
        </p:txBody>
      </p:sp>
      <p:sp>
        <p:nvSpPr>
          <p:cNvPr id="5" name="矩形 4"/>
          <p:cNvSpPr/>
          <p:nvPr/>
        </p:nvSpPr>
        <p:spPr>
          <a:xfrm>
            <a:off x="586105" y="328295"/>
            <a:ext cx="2007235"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三、工作模式</a:t>
            </a:r>
            <a:endParaRPr lang="zh-CN" altLang="en-US"/>
          </a:p>
        </p:txBody>
      </p:sp>
      <p:sp>
        <p:nvSpPr>
          <p:cNvPr id="6" name="矩形 5"/>
          <p:cNvSpPr/>
          <p:nvPr/>
        </p:nvSpPr>
        <p:spPr>
          <a:xfrm>
            <a:off x="11652250" y="328930"/>
            <a:ext cx="412750" cy="587121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4915535" y="328295"/>
            <a:ext cx="412750" cy="587121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矩形 7"/>
          <p:cNvSpPr/>
          <p:nvPr/>
        </p:nvSpPr>
        <p:spPr>
          <a:xfrm>
            <a:off x="4915535" y="6015990"/>
            <a:ext cx="7149465" cy="33591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矩形 8"/>
          <p:cNvSpPr/>
          <p:nvPr/>
        </p:nvSpPr>
        <p:spPr>
          <a:xfrm>
            <a:off x="186690" y="6200140"/>
            <a:ext cx="6174740" cy="15176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8" name="椭圆 37"/>
          <p:cNvSpPr/>
          <p:nvPr/>
        </p:nvSpPr>
        <p:spPr>
          <a:xfrm>
            <a:off x="586105" y="997585"/>
            <a:ext cx="231775" cy="328295"/>
          </a:xfrm>
          <a:prstGeom prst="ellips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bg1"/>
                </a:solidFill>
              </a:rPr>
              <a:t>1</a:t>
            </a:r>
            <a:endParaRPr lang="en-US" altLang="zh-CN">
              <a:solidFill>
                <a:schemeClr val="bg1"/>
              </a:solidFill>
            </a:endParaRPr>
          </a:p>
        </p:txBody>
      </p:sp>
      <p:sp>
        <p:nvSpPr>
          <p:cNvPr id="10" name="椭圆 9"/>
          <p:cNvSpPr/>
          <p:nvPr/>
        </p:nvSpPr>
        <p:spPr>
          <a:xfrm>
            <a:off x="586105" y="2590165"/>
            <a:ext cx="231775" cy="328295"/>
          </a:xfrm>
          <a:prstGeom prst="ellips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bg1"/>
                </a:solidFill>
              </a:rPr>
              <a:t>2</a:t>
            </a:r>
            <a:endParaRPr lang="en-US" altLang="zh-CN">
              <a:solidFill>
                <a:schemeClr val="bg1"/>
              </a:solidFill>
            </a:endParaRPr>
          </a:p>
        </p:txBody>
      </p:sp>
      <p:sp>
        <p:nvSpPr>
          <p:cNvPr id="11" name="文本框 10"/>
          <p:cNvSpPr txBox="1"/>
          <p:nvPr/>
        </p:nvSpPr>
        <p:spPr>
          <a:xfrm>
            <a:off x="586105" y="1391285"/>
            <a:ext cx="3948430" cy="1198880"/>
          </a:xfrm>
          <a:prstGeom prst="rect">
            <a:avLst/>
          </a:prstGeom>
          <a:noFill/>
        </p:spPr>
        <p:txBody>
          <a:bodyPr wrap="square" rtlCol="0">
            <a:spAutoFit/>
          </a:bodyPr>
          <a:p>
            <a:r>
              <a:rPr lang="zh-CN" altLang="en-US" sz="1200"/>
              <a:t>以“基层党组织+劳务合作社+人力资源公司+贫困务工群众"的模式，搭建效益共享劳务输出平台。本着“"党政主导、群团主办、企业主动、乡镇主责"的原则,积极探索党委政府+劳务合作社+人力资源公司+贫困务工群众”的市场化运作模式,推动农村劳动力转移就业,确保贫困人口稳定就业持续增收,以服务壮大村级集体经济。</a:t>
            </a:r>
            <a:endParaRPr lang="zh-CN" altLang="en-US" sz="1200"/>
          </a:p>
        </p:txBody>
      </p:sp>
      <p:sp>
        <p:nvSpPr>
          <p:cNvPr id="12" name="文本框 11"/>
          <p:cNvSpPr txBox="1"/>
          <p:nvPr/>
        </p:nvSpPr>
        <p:spPr>
          <a:xfrm>
            <a:off x="817880" y="977900"/>
            <a:ext cx="2336165" cy="368300"/>
          </a:xfrm>
          <a:prstGeom prst="rect">
            <a:avLst/>
          </a:prstGeom>
          <a:noFill/>
        </p:spPr>
        <p:txBody>
          <a:bodyPr wrap="square" rtlCol="0">
            <a:spAutoFit/>
          </a:bodyPr>
          <a:p>
            <a:r>
              <a:rPr lang="zh-CN" altLang="en-US"/>
              <a:t>工作模式</a:t>
            </a:r>
            <a:endParaRPr lang="zh-CN" altLang="en-US"/>
          </a:p>
        </p:txBody>
      </p:sp>
      <p:sp>
        <p:nvSpPr>
          <p:cNvPr id="13" name="文本框 12"/>
          <p:cNvSpPr txBox="1"/>
          <p:nvPr/>
        </p:nvSpPr>
        <p:spPr>
          <a:xfrm>
            <a:off x="877570" y="2590165"/>
            <a:ext cx="2383155" cy="368300"/>
          </a:xfrm>
          <a:prstGeom prst="rect">
            <a:avLst/>
          </a:prstGeom>
          <a:noFill/>
        </p:spPr>
        <p:txBody>
          <a:bodyPr wrap="square" rtlCol="0">
            <a:spAutoFit/>
          </a:bodyPr>
          <a:p>
            <a:r>
              <a:rPr lang="zh-CN" altLang="en-US"/>
              <a:t>实现</a:t>
            </a:r>
            <a:r>
              <a:rPr lang="en-US" altLang="zh-CN"/>
              <a:t>“</a:t>
            </a:r>
            <a:r>
              <a:rPr lang="zh-CN" altLang="en-US"/>
              <a:t>三保</a:t>
            </a:r>
            <a:r>
              <a:rPr lang="en-US" altLang="zh-CN"/>
              <a:t>”</a:t>
            </a:r>
            <a:r>
              <a:rPr lang="zh-CN" altLang="en-US"/>
              <a:t>目标</a:t>
            </a:r>
            <a:endParaRPr lang="zh-CN" altLang="en-US"/>
          </a:p>
        </p:txBody>
      </p:sp>
      <p:sp>
        <p:nvSpPr>
          <p:cNvPr id="14" name="文本框 13"/>
          <p:cNvSpPr txBox="1"/>
          <p:nvPr/>
        </p:nvSpPr>
        <p:spPr>
          <a:xfrm>
            <a:off x="617220" y="3051810"/>
            <a:ext cx="3310890" cy="3076575"/>
          </a:xfrm>
          <a:prstGeom prst="rect">
            <a:avLst/>
          </a:prstGeom>
          <a:noFill/>
        </p:spPr>
        <p:txBody>
          <a:bodyPr wrap="square" rtlCol="0">
            <a:spAutoFit/>
          </a:bodyPr>
          <a:p>
            <a:r>
              <a:rPr lang="en-US" altLang="zh-CN" sz="1400" b="1"/>
              <a:t>1.</a:t>
            </a:r>
            <a:r>
              <a:rPr lang="zh-CN" altLang="en-US" sz="1400" b="1"/>
              <a:t>保参与合作模式的建档立卡户脱贫</a:t>
            </a:r>
            <a:endParaRPr lang="zh-CN" altLang="en-US"/>
          </a:p>
          <a:p>
            <a:r>
              <a:rPr lang="zh-CN" altLang="en-US" sz="1000"/>
              <a:t>(1)确保有就业意愿的建档立卡</a:t>
            </a:r>
            <a:r>
              <a:rPr lang="zh-CN" altLang="en-US" sz="1000">
                <a:sym typeface="+mn-ea"/>
              </a:rPr>
              <a:t>户</a:t>
            </a:r>
            <a:r>
              <a:rPr lang="zh-CN" altLang="en-US" sz="1000"/>
              <a:t>劳动力组织化输出稳定增收。各乡镇、各乡村级劳务合作社积极进村入户，开展劳动力转移的宣传工作,动员组织建档立卡户劳动力加入村级劳务合作社,并将就业意向名单逐级上报县级劳务合作联社。县级劳务合作联社将就业意向人员名单,交由尼农门等人力资源公司组织化安置在优质企业稳定就业6个月以上，,确保收入达到3500元/月以上,年工资性收入不低于2.1万元。</a:t>
            </a:r>
            <a:endParaRPr lang="zh-CN" altLang="en-US" sz="1000"/>
          </a:p>
          <a:p>
            <a:endParaRPr lang="zh-CN" altLang="en-US" sz="1000"/>
          </a:p>
          <a:p>
            <a:r>
              <a:rPr lang="zh-CN" altLang="en-US" sz="1000"/>
              <a:t>(2)确保参与合作模式建档立卡户产业扶持资金保底分红。由尼农门人力资源公司在使用建档立卡户产业扶持资金的劳务合作金后,保证有意愿外出务工的建档立卡户转移就业。对不愿意外出务工的建档立卡户劳动力和不符合一般企业用工的建档立卡户劳动力,尼农门人力资源公司，最少要开展三次针对性就业推荐,保证参与合作模式的建档立卡户收入稳定增收。并确保从乡级劳务合作社整合建档立卡户产业扶持资金签订协议之日起,按照实际整合的总资金量，给予年收益率不低于7%的年度分红。</a:t>
            </a:r>
            <a:endParaRPr lang="zh-CN" altLang="en-US" sz="1000"/>
          </a:p>
        </p:txBody>
      </p:sp>
      <p:sp>
        <p:nvSpPr>
          <p:cNvPr id="15" name="文本框 14"/>
          <p:cNvSpPr txBox="1"/>
          <p:nvPr/>
        </p:nvSpPr>
        <p:spPr>
          <a:xfrm>
            <a:off x="5761990" y="1024890"/>
            <a:ext cx="5694680" cy="4338320"/>
          </a:xfrm>
          <a:prstGeom prst="rect">
            <a:avLst/>
          </a:prstGeom>
          <a:noFill/>
        </p:spPr>
        <p:txBody>
          <a:bodyPr wrap="square" rtlCol="0">
            <a:spAutoFit/>
          </a:bodyPr>
          <a:p>
            <a:r>
              <a:rPr lang="zh-CN" altLang="en-US" sz="1200"/>
              <a:t>(3)确保参与合作模式的建档立卡户劳动力务工真实稳定。县人社局等部门按照部门职责,督促尼农门人力资源公司保证建档立卡贫困户稳定就业,并提供就业协议和工资明细,县人社局根据扶贫政策，对能提供就业协议并稳定务工三个月以上的省外务工建档立卡贫困劳动力,视情况给予外出务工奖补等补助,减少建档立卡贫困户劳动力外出务工的成本。</a:t>
            </a:r>
            <a:endParaRPr lang="zh-CN" altLang="en-US" sz="1200"/>
          </a:p>
          <a:p>
            <a:endParaRPr lang="zh-CN" altLang="en-US" sz="1200"/>
          </a:p>
          <a:p>
            <a:r>
              <a:rPr lang="en-US" altLang="zh-CN" sz="1200" b="1"/>
              <a:t>2.</a:t>
            </a:r>
            <a:r>
              <a:rPr lang="zh-CN" altLang="en-US" sz="1200" b="1"/>
              <a:t>保参与合作模式村集体收入达标</a:t>
            </a:r>
            <a:endParaRPr lang="zh-CN" altLang="en-US" sz="1200" b="1"/>
          </a:p>
          <a:p>
            <a:r>
              <a:rPr lang="zh-CN" altLang="en-US" sz="1200"/>
              <a:t>各乡镇、村党总支(村委会)。各级合作社积极引导建档立卡户外出就业并将产业扶持金投入乡级劳务合作社中,通过县级劳务合作联杜与尼农门人力资源公司开展劳务合作。村级劳务合作社与村集体根据外出转移就业人数享受收益。按照县级劳务合作联合社20%、乡村两级80%的比例(乡级劳务合作社30%、村级产业(劳务)合作社50% )下达乡、村两级收益资金。</a:t>
            </a:r>
            <a:endParaRPr lang="zh-CN" altLang="en-US" sz="1200"/>
          </a:p>
          <a:p>
            <a:r>
              <a:rPr lang="zh-CN" altLang="en-US" sz="1200"/>
              <a:t>(1)县级联合社留存的20%主要用于合作联合社运转、党的建设等工作。</a:t>
            </a:r>
            <a:endParaRPr lang="zh-CN" altLang="en-US" sz="1200"/>
          </a:p>
          <a:p>
            <a:r>
              <a:rPr lang="zh-CN" altLang="en-US" sz="1200"/>
              <a:t>(2)乡级劳务合作社分配到的30%的资金主要用于支持村级合作社、党建工作、脱贫攻坚等工作。</a:t>
            </a:r>
            <a:endParaRPr lang="zh-CN" altLang="en-US" sz="1200"/>
          </a:p>
          <a:p>
            <a:r>
              <a:rPr lang="zh-CN" altLang="en-US" sz="1200"/>
              <a:t>(3)村级合作社分配到的50%主要用于向村党总支购买劳务服务。</a:t>
            </a:r>
            <a:endParaRPr lang="zh-CN" altLang="en-US" sz="1200"/>
          </a:p>
          <a:p>
            <a:r>
              <a:rPr lang="zh-CN" altLang="en-US" sz="1200"/>
              <a:t>(4)村党总支获得的50%的资金各乡镇自行规定资金分配比例，用于村干部绩效奖励、党组织建设经费、就业扶贫经费及其他。</a:t>
            </a:r>
            <a:endParaRPr lang="zh-CN" altLang="en-US" sz="1200"/>
          </a:p>
          <a:p>
            <a:r>
              <a:rPr lang="zh-CN" altLang="en-US" sz="1200"/>
              <a:t>上述各项开支要符合财政资金管理等有关规定。具体标准如下:一是尼农门按照建档立卡户县内务工： 100元/人,县外州内务工: 200元/人,省外务工 : 300元/人的标准,给予县级劳务合作联社年度一次性补贴:二是在企业稳定就业满一个月,按省外转移就业300元/月/人，向县级合作联社购买服务,作为村集体经济,确保村集体收入不少于2万元。</a:t>
            </a:r>
            <a:endParaRPr lang="zh-CN" altLang="en-US" sz="12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4"/>
          <p:cNvSpPr/>
          <p:nvPr/>
        </p:nvSpPr>
        <p:spPr>
          <a:xfrm>
            <a:off x="586105" y="328295"/>
            <a:ext cx="2007235"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三、工作模式</a:t>
            </a:r>
            <a:endParaRPr lang="zh-CN" altLang="en-US"/>
          </a:p>
        </p:txBody>
      </p:sp>
      <p:sp>
        <p:nvSpPr>
          <p:cNvPr id="2" name="矩形 1"/>
          <p:cNvSpPr/>
          <p:nvPr/>
        </p:nvSpPr>
        <p:spPr>
          <a:xfrm>
            <a:off x="586105" y="3766185"/>
            <a:ext cx="2007235"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四、组织保障</a:t>
            </a:r>
            <a:endParaRPr lang="zh-CN" altLang="en-US"/>
          </a:p>
        </p:txBody>
      </p:sp>
      <p:sp>
        <p:nvSpPr>
          <p:cNvPr id="8" name="矩形 7"/>
          <p:cNvSpPr/>
          <p:nvPr/>
        </p:nvSpPr>
        <p:spPr>
          <a:xfrm>
            <a:off x="64135" y="6412230"/>
            <a:ext cx="12063095" cy="33591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p:nvSpPr>
        <p:spPr>
          <a:xfrm>
            <a:off x="5373370" y="148590"/>
            <a:ext cx="6753860" cy="101092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t>精准帮扶   兜底保障  一金三保  脱贫有保</a:t>
            </a:r>
            <a:endParaRPr lang="zh-CN" altLang="en-US" sz="2400" b="1"/>
          </a:p>
        </p:txBody>
      </p:sp>
      <p:sp>
        <p:nvSpPr>
          <p:cNvPr id="4" name="矩形 3"/>
          <p:cNvSpPr/>
          <p:nvPr/>
        </p:nvSpPr>
        <p:spPr>
          <a:xfrm>
            <a:off x="586105" y="976630"/>
            <a:ext cx="4401820" cy="2490470"/>
          </a:xfrm>
          <a:prstGeom prst="rect">
            <a:avLst/>
          </a:prstGeom>
          <a:solidFill>
            <a:schemeClr val="bg1"/>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200" b="1">
                <a:solidFill>
                  <a:schemeClr val="tx1"/>
                </a:solidFill>
              </a:rPr>
              <a:t>3、保劳务合作金安全</a:t>
            </a:r>
            <a:endParaRPr lang="zh-CN" altLang="en-US" sz="1000">
              <a:solidFill>
                <a:schemeClr val="tx1"/>
              </a:solidFill>
            </a:endParaRPr>
          </a:p>
          <a:p>
            <a:pPr algn="l"/>
            <a:endParaRPr lang="zh-CN" altLang="en-US" sz="1000">
              <a:solidFill>
                <a:schemeClr val="tx1"/>
              </a:solidFill>
            </a:endParaRPr>
          </a:p>
          <a:p>
            <a:pPr algn="l"/>
            <a:r>
              <a:rPr lang="zh-CN" altLang="en-US" sz="1000">
                <a:solidFill>
                  <a:schemeClr val="tx1"/>
                </a:solidFill>
              </a:rPr>
              <a:t>一是按照自愿的原则,将建档立卡户产业扶持资金及时投入到乡级劳务合作社,筹集劳务合作金。通过乡级劳务合作社与尼农门等人力资源公司签订合作协议,合作期间3年,从签订合作协议之日起,三年期满后,尼农门将劳务合作金一次性返还乡级劳务合作社。乡级劳务合作社可将返还的产业扶持金用于第二轮扶持村集体经济,并且保证投入的年收益率不低于7%。</a:t>
            </a:r>
            <a:endParaRPr lang="zh-CN" altLang="en-US" sz="1000">
              <a:solidFill>
                <a:schemeClr val="tx1"/>
              </a:solidFill>
            </a:endParaRPr>
          </a:p>
          <a:p>
            <a:pPr algn="l"/>
            <a:endParaRPr lang="zh-CN" altLang="en-US" sz="1000">
              <a:solidFill>
                <a:schemeClr val="tx1"/>
              </a:solidFill>
            </a:endParaRPr>
          </a:p>
          <a:p>
            <a:pPr algn="l"/>
            <a:r>
              <a:rPr lang="zh-CN" altLang="en-US" sz="1000">
                <a:solidFill>
                  <a:schemeClr val="tx1"/>
                </a:solidFill>
              </a:rPr>
              <a:t>二是县乡级劳务合作联社和尼农门人力资源公司,依据与元阳县参与合作模式的外出务工人员签订的务工协议将身份证复印件、人员花名册及组织化劳动力转移就业期间相关车票、发票、收据等资料向县劳务合作联社报账,同时尼农门公司要接受县财政局、审计局等相关部门监督和检查，确保劳务合作金使用规范,资金安全.</a:t>
            </a:r>
            <a:endParaRPr lang="zh-CN" altLang="en-US" sz="1000">
              <a:solidFill>
                <a:schemeClr val="tx1"/>
              </a:solidFill>
            </a:endParaRPr>
          </a:p>
        </p:txBody>
      </p:sp>
      <p:sp>
        <p:nvSpPr>
          <p:cNvPr id="6" name="矩形 5"/>
          <p:cNvSpPr/>
          <p:nvPr/>
        </p:nvSpPr>
        <p:spPr>
          <a:xfrm>
            <a:off x="586105" y="4425315"/>
            <a:ext cx="4421505" cy="1678940"/>
          </a:xfrm>
          <a:prstGeom prst="rect">
            <a:avLst/>
          </a:prstGeom>
          <a:solidFill>
            <a:schemeClr val="bg1"/>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200">
                <a:solidFill>
                  <a:schemeClr val="tx1"/>
                </a:solidFill>
              </a:rPr>
              <a:t>为确保就业扶贫政企农劳务合作“</a:t>
            </a:r>
            <a:r>
              <a:rPr lang="zh-CN" altLang="en-US" sz="1200">
                <a:solidFill>
                  <a:schemeClr val="tx1"/>
                </a:solidFill>
                <a:sym typeface="+mn-ea"/>
              </a:rPr>
              <a:t>一</a:t>
            </a:r>
            <a:r>
              <a:rPr lang="zh-CN" altLang="en-US" sz="1200">
                <a:solidFill>
                  <a:schemeClr val="tx1"/>
                </a:solidFill>
              </a:rPr>
              <a:t> 金三保"模式工作顺利开展,成立元阳县就业扶贫政企农劳务合作“一金三保”模式工作领导小组。领导小组下设办公室在县人力资源和社会保障局,由县</a:t>
            </a:r>
            <a:endParaRPr lang="zh-CN" altLang="en-US" sz="1200">
              <a:solidFill>
                <a:schemeClr val="tx1"/>
              </a:solidFill>
            </a:endParaRPr>
          </a:p>
          <a:p>
            <a:pPr algn="l"/>
            <a:r>
              <a:rPr lang="zh-CN" altLang="en-US" sz="1200">
                <a:solidFill>
                  <a:schemeClr val="tx1"/>
                </a:solidFill>
              </a:rPr>
              <a:t>委组织部副部长、县人力资源和社会保障局局长兼任办公室主任，县政府扶贫开发办公室副主任、县财政局副局长、县人力资源和社会保障局副局长共同兼任办公室副主任,办公室成员根据工作需要从领导小组成员单位抽调组成,具体负责处理日常事务。</a:t>
            </a:r>
            <a:endParaRPr lang="zh-CN" altLang="en-US" sz="1200">
              <a:solidFill>
                <a:schemeClr val="tx1"/>
              </a:solidFill>
            </a:endParaRPr>
          </a:p>
        </p:txBody>
      </p:sp>
      <p:sp>
        <p:nvSpPr>
          <p:cNvPr id="7" name="矩形 6"/>
          <p:cNvSpPr/>
          <p:nvPr/>
        </p:nvSpPr>
        <p:spPr>
          <a:xfrm>
            <a:off x="6268720" y="1838960"/>
            <a:ext cx="5103495" cy="4292600"/>
          </a:xfrm>
          <a:prstGeom prst="rect">
            <a:avLst/>
          </a:prstGeom>
          <a:solidFill>
            <a:schemeClr val="bg1"/>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7223760" y="1372235"/>
            <a:ext cx="3195320" cy="368300"/>
          </a:xfrm>
          <a:prstGeom prst="rect">
            <a:avLst/>
          </a:prstGeom>
          <a:noFill/>
        </p:spPr>
        <p:txBody>
          <a:bodyPr wrap="square" rtlCol="0">
            <a:spAutoFit/>
          </a:bodyPr>
          <a:p>
            <a:pPr algn="ctr"/>
            <a:r>
              <a:rPr lang="zh-CN" altLang="en-US" b="1">
                <a:solidFill>
                  <a:srgbClr val="C00000"/>
                </a:solidFill>
              </a:rPr>
              <a:t>一金三保示意图</a:t>
            </a:r>
            <a:endParaRPr lang="zh-CN" altLang="en-US" b="1">
              <a:solidFill>
                <a:srgbClr val="C00000"/>
              </a:solidFill>
            </a:endParaRPr>
          </a:p>
        </p:txBody>
      </p:sp>
      <p:sp>
        <p:nvSpPr>
          <p:cNvPr id="12" name="右箭头标注 11"/>
          <p:cNvSpPr/>
          <p:nvPr/>
        </p:nvSpPr>
        <p:spPr>
          <a:xfrm>
            <a:off x="6645910" y="3128645"/>
            <a:ext cx="914400" cy="1499870"/>
          </a:xfrm>
          <a:prstGeom prst="righ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建档立卡贫困户产业扶持资金</a:t>
            </a:r>
            <a:endParaRPr lang="zh-CN" altLang="en-US" sz="1200"/>
          </a:p>
        </p:txBody>
      </p:sp>
      <p:sp>
        <p:nvSpPr>
          <p:cNvPr id="14" name="下箭头标注 13"/>
          <p:cNvSpPr/>
          <p:nvPr/>
        </p:nvSpPr>
        <p:spPr>
          <a:xfrm>
            <a:off x="7596505" y="1989455"/>
            <a:ext cx="2449195" cy="1139190"/>
          </a:xfrm>
          <a:prstGeom prst="down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600"/>
              <a:t>中央、省、州就业政策、沪滇劳务协作项目等相关政策资金</a:t>
            </a:r>
            <a:endParaRPr lang="zh-CN" altLang="en-US" sz="1600"/>
          </a:p>
        </p:txBody>
      </p:sp>
      <p:sp>
        <p:nvSpPr>
          <p:cNvPr id="15" name="左箭头标注 14"/>
          <p:cNvSpPr/>
          <p:nvPr/>
        </p:nvSpPr>
        <p:spPr>
          <a:xfrm>
            <a:off x="10086975" y="3128645"/>
            <a:ext cx="914400" cy="1499235"/>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t>人力资源机构乡劳务信息合作社购买服务资金</a:t>
            </a:r>
            <a:endParaRPr lang="zh-CN" altLang="en-US" sz="1000"/>
          </a:p>
        </p:txBody>
      </p:sp>
      <p:sp>
        <p:nvSpPr>
          <p:cNvPr id="16" name="矩形 15"/>
          <p:cNvSpPr/>
          <p:nvPr/>
        </p:nvSpPr>
        <p:spPr>
          <a:xfrm>
            <a:off x="8140065" y="3304540"/>
            <a:ext cx="1361440" cy="11487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元阳县劳务合作金</a:t>
            </a:r>
            <a:endParaRPr lang="zh-CN" altLang="en-US"/>
          </a:p>
        </p:txBody>
      </p:sp>
      <p:sp>
        <p:nvSpPr>
          <p:cNvPr id="19" name="矩形 18"/>
          <p:cNvSpPr/>
          <p:nvPr/>
        </p:nvSpPr>
        <p:spPr>
          <a:xfrm>
            <a:off x="7097395" y="5104130"/>
            <a:ext cx="916940" cy="65722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保农户脱贫</a:t>
            </a:r>
            <a:endParaRPr lang="zh-CN" altLang="en-US"/>
          </a:p>
        </p:txBody>
      </p:sp>
      <p:sp>
        <p:nvSpPr>
          <p:cNvPr id="20" name="矩形 19"/>
          <p:cNvSpPr/>
          <p:nvPr/>
        </p:nvSpPr>
        <p:spPr>
          <a:xfrm>
            <a:off x="8362315" y="5104130"/>
            <a:ext cx="916940" cy="65722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保集体收益</a:t>
            </a:r>
            <a:endParaRPr lang="zh-CN" altLang="en-US"/>
          </a:p>
        </p:txBody>
      </p:sp>
      <p:sp>
        <p:nvSpPr>
          <p:cNvPr id="21" name="矩形 20"/>
          <p:cNvSpPr/>
          <p:nvPr/>
        </p:nvSpPr>
        <p:spPr>
          <a:xfrm>
            <a:off x="9628505" y="5104130"/>
            <a:ext cx="916940" cy="65722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保资金安全</a:t>
            </a:r>
            <a:endParaRPr lang="zh-CN" altLang="en-US"/>
          </a:p>
        </p:txBody>
      </p:sp>
      <p:cxnSp>
        <p:nvCxnSpPr>
          <p:cNvPr id="22" name="直接连接符 21"/>
          <p:cNvCxnSpPr>
            <a:stCxn id="19" idx="0"/>
          </p:cNvCxnSpPr>
          <p:nvPr/>
        </p:nvCxnSpPr>
        <p:spPr>
          <a:xfrm flipV="1">
            <a:off x="7555865" y="4451350"/>
            <a:ext cx="861060" cy="65278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endCxn id="21" idx="0"/>
          </p:cNvCxnSpPr>
          <p:nvPr/>
        </p:nvCxnSpPr>
        <p:spPr>
          <a:xfrm>
            <a:off x="9170035" y="4451350"/>
            <a:ext cx="916940" cy="65278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20" idx="0"/>
            <a:endCxn id="16" idx="2"/>
          </p:cNvCxnSpPr>
          <p:nvPr/>
        </p:nvCxnSpPr>
        <p:spPr>
          <a:xfrm flipV="1">
            <a:off x="8820785" y="4453255"/>
            <a:ext cx="0" cy="65087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矩形 7"/>
          <p:cNvSpPr/>
          <p:nvPr/>
        </p:nvSpPr>
        <p:spPr>
          <a:xfrm>
            <a:off x="64770" y="79375"/>
            <a:ext cx="12063095" cy="133921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圆角矩形 2"/>
          <p:cNvSpPr/>
          <p:nvPr/>
        </p:nvSpPr>
        <p:spPr>
          <a:xfrm>
            <a:off x="375920" y="290830"/>
            <a:ext cx="1814195" cy="30924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b="1">
                <a:solidFill>
                  <a:srgbClr val="C00000"/>
                </a:solidFill>
              </a:rPr>
              <a:t>五、效益目标</a:t>
            </a:r>
            <a:endParaRPr lang="zh-CN" altLang="en-US" b="1">
              <a:solidFill>
                <a:srgbClr val="C00000"/>
              </a:solidFill>
            </a:endParaRPr>
          </a:p>
        </p:txBody>
      </p:sp>
      <p:sp>
        <p:nvSpPr>
          <p:cNvPr id="5" name="圆角矩形 4"/>
          <p:cNvSpPr/>
          <p:nvPr/>
        </p:nvSpPr>
        <p:spPr>
          <a:xfrm>
            <a:off x="7665720" y="290830"/>
            <a:ext cx="1814195" cy="30924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b="1">
                <a:solidFill>
                  <a:srgbClr val="C00000"/>
                </a:solidFill>
              </a:rPr>
              <a:t>六、实施步骤</a:t>
            </a:r>
            <a:endParaRPr lang="zh-CN" altLang="en-US" b="1">
              <a:solidFill>
                <a:srgbClr val="C00000"/>
              </a:solidFill>
            </a:endParaRPr>
          </a:p>
        </p:txBody>
      </p:sp>
      <p:sp>
        <p:nvSpPr>
          <p:cNvPr id="6" name="文本框 5"/>
          <p:cNvSpPr txBox="1"/>
          <p:nvPr/>
        </p:nvSpPr>
        <p:spPr>
          <a:xfrm>
            <a:off x="346710" y="1748790"/>
            <a:ext cx="5318760" cy="1814830"/>
          </a:xfrm>
          <a:prstGeom prst="rect">
            <a:avLst/>
          </a:prstGeom>
          <a:noFill/>
        </p:spPr>
        <p:txBody>
          <a:bodyPr wrap="square" rtlCol="0">
            <a:spAutoFit/>
          </a:bodyPr>
          <a:p>
            <a:r>
              <a:rPr lang="zh-CN" altLang="en-US" sz="1400" b="1"/>
              <a:t>1.农户利益:</a:t>
            </a:r>
            <a:endParaRPr lang="zh-CN" altLang="en-US" sz="1400" b="1"/>
          </a:p>
          <a:p>
            <a:r>
              <a:rPr lang="zh-CN" altLang="en-US" sz="1400"/>
              <a:t>通过6个月务工收入2.1万元+保底分红350元+生活补贴1000+外出务工奖补500元,实现贫困户年人均收入不低于2.28万元。</a:t>
            </a:r>
            <a:endParaRPr lang="zh-CN" altLang="en-US" sz="1400"/>
          </a:p>
          <a:p>
            <a:r>
              <a:rPr lang="zh-CN" altLang="en-US" sz="1400" b="1"/>
              <a:t>2.村集体利益:</a:t>
            </a:r>
            <a:endParaRPr lang="zh-CN" altLang="en-US" sz="1400"/>
          </a:p>
          <a:p>
            <a:r>
              <a:rPr lang="zh-CN" altLang="en-US" sz="1400"/>
              <a:t>通过"一金三保”模式500户建档立卡户产业扶持资金保本分175000元</a:t>
            </a:r>
            <a:r>
              <a:rPr lang="en-US" altLang="zh-CN" sz="1400"/>
              <a:t>+</a:t>
            </a:r>
            <a:r>
              <a:rPr lang="zh-CN" altLang="en-US" sz="1400"/>
              <a:t>500户建档立卡户第一年产业扶持资金本金250000</a:t>
            </a:r>
            <a:r>
              <a:rPr lang="en-US" altLang="zh-CN" sz="1400"/>
              <a:t>0</a:t>
            </a:r>
            <a:r>
              <a:rPr lang="zh-CN" altLang="en-US" sz="1400"/>
              <a:t>元+ 500人组织化省外务工购买服务资15000</a:t>
            </a:r>
            <a:r>
              <a:rPr lang="en-US" altLang="zh-CN" sz="1400"/>
              <a:t>00</a:t>
            </a:r>
            <a:r>
              <a:rPr lang="zh-CN" altLang="en-US" sz="1400"/>
              <a:t>元,实现合作社年收入41</a:t>
            </a:r>
            <a:r>
              <a:rPr lang="en-US" altLang="zh-CN" sz="1400"/>
              <a:t>7</a:t>
            </a:r>
            <a:r>
              <a:rPr lang="zh-CN" altLang="en-US" sz="1400"/>
              <a:t>5000元。</a:t>
            </a:r>
            <a:endParaRPr lang="zh-CN" altLang="en-US" sz="1400"/>
          </a:p>
        </p:txBody>
      </p:sp>
      <p:cxnSp>
        <p:nvCxnSpPr>
          <p:cNvPr id="7" name="直接连接符 6"/>
          <p:cNvCxnSpPr/>
          <p:nvPr/>
        </p:nvCxnSpPr>
        <p:spPr>
          <a:xfrm>
            <a:off x="1495425" y="3630930"/>
            <a:ext cx="0" cy="235521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2061210" y="345884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保底分红</a:t>
            </a:r>
            <a:endParaRPr lang="zh-CN" altLang="en-US" sz="1200"/>
          </a:p>
        </p:txBody>
      </p:sp>
      <p:sp>
        <p:nvSpPr>
          <p:cNvPr id="10" name="矩形 9"/>
          <p:cNvSpPr/>
          <p:nvPr/>
        </p:nvSpPr>
        <p:spPr>
          <a:xfrm>
            <a:off x="2061210" y="4018915"/>
            <a:ext cx="877570" cy="441960"/>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t>尼农门公司奖励收入</a:t>
            </a:r>
            <a:endParaRPr lang="zh-CN" altLang="en-US" sz="1000"/>
          </a:p>
        </p:txBody>
      </p:sp>
      <p:sp>
        <p:nvSpPr>
          <p:cNvPr id="11" name="矩形 10"/>
          <p:cNvSpPr/>
          <p:nvPr/>
        </p:nvSpPr>
        <p:spPr>
          <a:xfrm>
            <a:off x="2061210" y="4673600"/>
            <a:ext cx="876935"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生活补贴</a:t>
            </a:r>
            <a:endParaRPr lang="zh-CN" altLang="en-US" sz="1200"/>
          </a:p>
        </p:txBody>
      </p:sp>
      <p:sp>
        <p:nvSpPr>
          <p:cNvPr id="12" name="矩形 11"/>
          <p:cNvSpPr/>
          <p:nvPr/>
        </p:nvSpPr>
        <p:spPr>
          <a:xfrm>
            <a:off x="2061210" y="5276850"/>
            <a:ext cx="87630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t>外出务工</a:t>
            </a:r>
            <a:endParaRPr lang="zh-CN" altLang="en-US" sz="1000"/>
          </a:p>
          <a:p>
            <a:pPr algn="ctr"/>
            <a:r>
              <a:rPr lang="zh-CN" altLang="en-US" sz="1000"/>
              <a:t>奖补</a:t>
            </a:r>
            <a:endParaRPr lang="zh-CN" altLang="en-US" sz="1000"/>
          </a:p>
        </p:txBody>
      </p:sp>
      <p:sp>
        <p:nvSpPr>
          <p:cNvPr id="13" name="矩形 12"/>
          <p:cNvSpPr/>
          <p:nvPr/>
        </p:nvSpPr>
        <p:spPr>
          <a:xfrm>
            <a:off x="2061210" y="5847715"/>
            <a:ext cx="87630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t>组织化省外务工收入</a:t>
            </a:r>
            <a:endParaRPr lang="zh-CN" altLang="en-US" sz="1000"/>
          </a:p>
        </p:txBody>
      </p:sp>
      <p:cxnSp>
        <p:nvCxnSpPr>
          <p:cNvPr id="14" name="直接连接符 13"/>
          <p:cNvCxnSpPr>
            <a:endCxn id="9" idx="1"/>
          </p:cNvCxnSpPr>
          <p:nvPr/>
        </p:nvCxnSpPr>
        <p:spPr>
          <a:xfrm>
            <a:off x="1495425" y="3630295"/>
            <a:ext cx="565785" cy="254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495425" y="5983605"/>
            <a:ext cx="565785" cy="254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495425" y="5448935"/>
            <a:ext cx="565785" cy="254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495425" y="4845685"/>
            <a:ext cx="565785" cy="254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495425" y="4286250"/>
            <a:ext cx="565785" cy="254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5008880" y="3877945"/>
            <a:ext cx="656590" cy="1746250"/>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合作</a:t>
            </a:r>
            <a:endParaRPr lang="zh-CN" altLang="en-US" sz="1200"/>
          </a:p>
          <a:p>
            <a:pPr algn="ctr"/>
            <a:r>
              <a:rPr lang="zh-CN" altLang="en-US" sz="1200"/>
              <a:t>收益</a:t>
            </a:r>
            <a:r>
              <a:rPr lang="en-US" altLang="zh-CN" sz="1200"/>
              <a:t>24850</a:t>
            </a:r>
            <a:r>
              <a:rPr lang="zh-CN" altLang="en-US" sz="1200"/>
              <a:t>元</a:t>
            </a:r>
            <a:endParaRPr lang="zh-CN" altLang="en-US" sz="1200"/>
          </a:p>
        </p:txBody>
      </p:sp>
      <p:cxnSp>
        <p:nvCxnSpPr>
          <p:cNvPr id="20" name="直接连接符 19"/>
          <p:cNvCxnSpPr/>
          <p:nvPr/>
        </p:nvCxnSpPr>
        <p:spPr>
          <a:xfrm>
            <a:off x="4943475" y="3636645"/>
            <a:ext cx="0" cy="235521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4757420" y="4700905"/>
            <a:ext cx="251460" cy="317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4692015" y="5980430"/>
            <a:ext cx="251460" cy="317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4692015" y="3636645"/>
            <a:ext cx="251460" cy="317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991870" y="4360545"/>
            <a:ext cx="398145" cy="1090930"/>
          </a:xfrm>
          <a:prstGeom prst="rect">
            <a:avLst/>
          </a:prstGeom>
          <a:noFill/>
        </p:spPr>
        <p:txBody>
          <a:bodyPr vert="eaVert" wrap="square" rtlCol="0">
            <a:spAutoFit/>
          </a:bodyPr>
          <a:p>
            <a:r>
              <a:rPr lang="zh-CN" altLang="en-US" sz="1400" b="1">
                <a:solidFill>
                  <a:srgbClr val="C00000"/>
                </a:solidFill>
              </a:rPr>
              <a:t>农户收益表</a:t>
            </a:r>
            <a:endParaRPr lang="zh-CN" altLang="en-US" sz="1400" b="1">
              <a:solidFill>
                <a:srgbClr val="C00000"/>
              </a:solidFill>
            </a:endParaRPr>
          </a:p>
        </p:txBody>
      </p:sp>
      <p:pic>
        <p:nvPicPr>
          <p:cNvPr id="25" name="图片 24" descr="QQ截图20210325181620"/>
          <p:cNvPicPr>
            <a:picLocks noChangeAspect="1"/>
          </p:cNvPicPr>
          <p:nvPr/>
        </p:nvPicPr>
        <p:blipFill>
          <a:blip r:embed="rId1"/>
          <a:stretch>
            <a:fillRect/>
          </a:stretch>
        </p:blipFill>
        <p:spPr>
          <a:xfrm>
            <a:off x="375920" y="3956050"/>
            <a:ext cx="647700" cy="1781175"/>
          </a:xfrm>
          <a:prstGeom prst="rect">
            <a:avLst/>
          </a:prstGeom>
        </p:spPr>
      </p:pic>
      <p:sp>
        <p:nvSpPr>
          <p:cNvPr id="26" name="文本框 25"/>
          <p:cNvSpPr txBox="1"/>
          <p:nvPr/>
        </p:nvSpPr>
        <p:spPr>
          <a:xfrm>
            <a:off x="3063240" y="3563620"/>
            <a:ext cx="1694180" cy="213995"/>
          </a:xfrm>
          <a:prstGeom prst="rect">
            <a:avLst/>
          </a:prstGeom>
          <a:noFill/>
        </p:spPr>
        <p:txBody>
          <a:bodyPr wrap="square" rtlCol="0">
            <a:spAutoFit/>
          </a:bodyPr>
          <a:p>
            <a:r>
              <a:rPr lang="zh-CN" altLang="en-US" sz="800" b="1">
                <a:solidFill>
                  <a:srgbClr val="C00000"/>
                </a:solidFill>
              </a:rPr>
              <a:t>投入</a:t>
            </a:r>
            <a:r>
              <a:rPr lang="en-US" altLang="zh-CN" sz="800" b="1">
                <a:solidFill>
                  <a:srgbClr val="C00000"/>
                </a:solidFill>
              </a:rPr>
              <a:t>5000</a:t>
            </a:r>
            <a:r>
              <a:rPr lang="zh-CN" altLang="en-US" sz="800" b="1">
                <a:solidFill>
                  <a:srgbClr val="C00000"/>
                </a:solidFill>
              </a:rPr>
              <a:t>元，</a:t>
            </a:r>
            <a:r>
              <a:rPr lang="en-US" altLang="zh-CN" sz="800" b="1">
                <a:solidFill>
                  <a:srgbClr val="C00000"/>
                </a:solidFill>
              </a:rPr>
              <a:t>5000</a:t>
            </a:r>
            <a:r>
              <a:rPr lang="zh-CN" altLang="en-US" sz="800" b="1">
                <a:solidFill>
                  <a:srgbClr val="C00000"/>
                </a:solidFill>
              </a:rPr>
              <a:t>元</a:t>
            </a:r>
            <a:r>
              <a:rPr lang="en-US" altLang="zh-CN" sz="800" b="1">
                <a:solidFill>
                  <a:srgbClr val="C00000"/>
                </a:solidFill>
              </a:rPr>
              <a:t>X7%=350</a:t>
            </a:r>
            <a:r>
              <a:rPr lang="zh-CN" altLang="en-US" sz="800" b="1">
                <a:solidFill>
                  <a:srgbClr val="C00000"/>
                </a:solidFill>
              </a:rPr>
              <a:t>元</a:t>
            </a:r>
            <a:endParaRPr lang="zh-CN" altLang="en-US" sz="800" b="1">
              <a:solidFill>
                <a:srgbClr val="C00000"/>
              </a:solidFill>
            </a:endParaRPr>
          </a:p>
        </p:txBody>
      </p:sp>
      <p:sp>
        <p:nvSpPr>
          <p:cNvPr id="27" name="文本框 26"/>
          <p:cNvSpPr txBox="1"/>
          <p:nvPr/>
        </p:nvSpPr>
        <p:spPr>
          <a:xfrm>
            <a:off x="3063240" y="4146550"/>
            <a:ext cx="1694180" cy="213995"/>
          </a:xfrm>
          <a:prstGeom prst="rect">
            <a:avLst/>
          </a:prstGeom>
          <a:noFill/>
        </p:spPr>
        <p:txBody>
          <a:bodyPr wrap="square" rtlCol="0">
            <a:spAutoFit/>
          </a:bodyPr>
          <a:p>
            <a:r>
              <a:rPr lang="zh-CN" altLang="en-US" sz="800" b="1">
                <a:solidFill>
                  <a:srgbClr val="C00000"/>
                </a:solidFill>
              </a:rPr>
              <a:t>外出务工</a:t>
            </a:r>
            <a:r>
              <a:rPr lang="en-US" altLang="zh-CN" sz="800" b="1">
                <a:solidFill>
                  <a:srgbClr val="C00000"/>
                </a:solidFill>
              </a:rPr>
              <a:t>180</a:t>
            </a:r>
            <a:r>
              <a:rPr lang="zh-CN" altLang="en-US" sz="800" b="1">
                <a:solidFill>
                  <a:srgbClr val="C00000"/>
                </a:solidFill>
              </a:rPr>
              <a:t>天</a:t>
            </a:r>
            <a:r>
              <a:rPr lang="en-US" altLang="zh-CN" sz="800" b="1">
                <a:solidFill>
                  <a:srgbClr val="C00000"/>
                </a:solidFill>
              </a:rPr>
              <a:t>=2000</a:t>
            </a:r>
            <a:r>
              <a:rPr lang="zh-CN" altLang="en-US" sz="800" b="1">
                <a:solidFill>
                  <a:srgbClr val="C00000"/>
                </a:solidFill>
              </a:rPr>
              <a:t>元</a:t>
            </a:r>
            <a:endParaRPr lang="zh-CN" altLang="en-US" sz="800" b="1">
              <a:solidFill>
                <a:srgbClr val="C00000"/>
              </a:solidFill>
            </a:endParaRPr>
          </a:p>
        </p:txBody>
      </p:sp>
      <p:sp>
        <p:nvSpPr>
          <p:cNvPr id="28" name="文本框 27"/>
          <p:cNvSpPr txBox="1"/>
          <p:nvPr/>
        </p:nvSpPr>
        <p:spPr>
          <a:xfrm>
            <a:off x="2997835" y="4740275"/>
            <a:ext cx="1694180" cy="213995"/>
          </a:xfrm>
          <a:prstGeom prst="rect">
            <a:avLst/>
          </a:prstGeom>
          <a:noFill/>
        </p:spPr>
        <p:txBody>
          <a:bodyPr wrap="square" rtlCol="0">
            <a:spAutoFit/>
          </a:bodyPr>
          <a:p>
            <a:r>
              <a:rPr lang="zh-CN" altLang="en-US" sz="800" b="1">
                <a:solidFill>
                  <a:srgbClr val="C00000"/>
                </a:solidFill>
              </a:rPr>
              <a:t>外出务工</a:t>
            </a:r>
            <a:r>
              <a:rPr lang="en-US" altLang="zh-CN" sz="800" b="1">
                <a:solidFill>
                  <a:srgbClr val="C00000"/>
                </a:solidFill>
              </a:rPr>
              <a:t>3</a:t>
            </a:r>
            <a:r>
              <a:rPr lang="zh-CN" altLang="en-US" sz="800" b="1">
                <a:solidFill>
                  <a:srgbClr val="C00000"/>
                </a:solidFill>
              </a:rPr>
              <a:t>个月</a:t>
            </a:r>
            <a:r>
              <a:rPr lang="en-US" altLang="zh-CN" sz="800" b="1">
                <a:solidFill>
                  <a:srgbClr val="C00000"/>
                </a:solidFill>
              </a:rPr>
              <a:t>=1000</a:t>
            </a:r>
            <a:r>
              <a:rPr lang="zh-CN" altLang="en-US" sz="800" b="1">
                <a:solidFill>
                  <a:srgbClr val="C00000"/>
                </a:solidFill>
              </a:rPr>
              <a:t>元</a:t>
            </a:r>
            <a:endParaRPr lang="zh-CN" altLang="en-US" sz="800" b="1">
              <a:solidFill>
                <a:srgbClr val="C00000"/>
              </a:solidFill>
            </a:endParaRPr>
          </a:p>
        </p:txBody>
      </p:sp>
      <p:sp>
        <p:nvSpPr>
          <p:cNvPr id="29" name="文本框 28"/>
          <p:cNvSpPr txBox="1"/>
          <p:nvPr/>
        </p:nvSpPr>
        <p:spPr>
          <a:xfrm>
            <a:off x="2997835" y="5343525"/>
            <a:ext cx="1694180" cy="213995"/>
          </a:xfrm>
          <a:prstGeom prst="rect">
            <a:avLst/>
          </a:prstGeom>
          <a:noFill/>
        </p:spPr>
        <p:txBody>
          <a:bodyPr wrap="square" rtlCol="0">
            <a:spAutoFit/>
          </a:bodyPr>
          <a:p>
            <a:r>
              <a:rPr lang="zh-CN" altLang="en-US" sz="800" b="1">
                <a:solidFill>
                  <a:srgbClr val="C00000"/>
                </a:solidFill>
                <a:sym typeface="+mn-ea"/>
              </a:rPr>
              <a:t>外出务工</a:t>
            </a:r>
            <a:r>
              <a:rPr lang="en-US" altLang="zh-CN" sz="800" b="1">
                <a:solidFill>
                  <a:srgbClr val="C00000"/>
                </a:solidFill>
                <a:sym typeface="+mn-ea"/>
              </a:rPr>
              <a:t>3</a:t>
            </a:r>
            <a:r>
              <a:rPr lang="zh-CN" altLang="en-US" sz="800" b="1">
                <a:solidFill>
                  <a:srgbClr val="C00000"/>
                </a:solidFill>
                <a:sym typeface="+mn-ea"/>
              </a:rPr>
              <a:t>个月</a:t>
            </a:r>
            <a:r>
              <a:rPr lang="en-US" altLang="zh-CN" sz="800" b="1">
                <a:solidFill>
                  <a:srgbClr val="C00000"/>
                </a:solidFill>
                <a:sym typeface="+mn-ea"/>
              </a:rPr>
              <a:t>=500</a:t>
            </a:r>
            <a:r>
              <a:rPr lang="zh-CN" altLang="en-US" sz="800" b="1">
                <a:solidFill>
                  <a:srgbClr val="C00000"/>
                </a:solidFill>
                <a:sym typeface="+mn-ea"/>
              </a:rPr>
              <a:t>元</a:t>
            </a:r>
            <a:endParaRPr lang="zh-CN" altLang="en-US" sz="800" b="1">
              <a:solidFill>
                <a:srgbClr val="C00000"/>
              </a:solidFill>
            </a:endParaRPr>
          </a:p>
        </p:txBody>
      </p:sp>
      <p:sp>
        <p:nvSpPr>
          <p:cNvPr id="30" name="文本框 29"/>
          <p:cNvSpPr txBox="1"/>
          <p:nvPr/>
        </p:nvSpPr>
        <p:spPr>
          <a:xfrm>
            <a:off x="2997835" y="5878195"/>
            <a:ext cx="1694180" cy="213995"/>
          </a:xfrm>
          <a:prstGeom prst="rect">
            <a:avLst/>
          </a:prstGeom>
          <a:noFill/>
        </p:spPr>
        <p:txBody>
          <a:bodyPr wrap="square" rtlCol="0">
            <a:spAutoFit/>
          </a:bodyPr>
          <a:p>
            <a:r>
              <a:rPr lang="en-US" sz="800" b="1">
                <a:solidFill>
                  <a:srgbClr val="C00000"/>
                </a:solidFill>
              </a:rPr>
              <a:t>3500</a:t>
            </a:r>
            <a:r>
              <a:rPr lang="zh-CN" altLang="en-US" sz="800" b="1">
                <a:solidFill>
                  <a:srgbClr val="C00000"/>
                </a:solidFill>
              </a:rPr>
              <a:t>元</a:t>
            </a:r>
            <a:r>
              <a:rPr lang="en-US" altLang="zh-CN" sz="800" b="1">
                <a:solidFill>
                  <a:srgbClr val="C00000"/>
                </a:solidFill>
              </a:rPr>
              <a:t>/</a:t>
            </a:r>
            <a:r>
              <a:rPr lang="zh-CN" altLang="en-US" sz="800" b="1">
                <a:solidFill>
                  <a:srgbClr val="C00000"/>
                </a:solidFill>
              </a:rPr>
              <a:t>月</a:t>
            </a:r>
            <a:r>
              <a:rPr lang="en-US" altLang="zh-CN" sz="800" b="1">
                <a:solidFill>
                  <a:srgbClr val="C00000"/>
                </a:solidFill>
              </a:rPr>
              <a:t>X 6</a:t>
            </a:r>
            <a:r>
              <a:rPr lang="zh-CN" altLang="en-US" sz="800" b="1">
                <a:solidFill>
                  <a:srgbClr val="C00000"/>
                </a:solidFill>
              </a:rPr>
              <a:t>个月</a:t>
            </a:r>
            <a:r>
              <a:rPr lang="en-US" altLang="zh-CN" sz="800" b="1">
                <a:solidFill>
                  <a:srgbClr val="C00000"/>
                </a:solidFill>
              </a:rPr>
              <a:t>=21000</a:t>
            </a:r>
            <a:r>
              <a:rPr lang="zh-CN" altLang="en-US" sz="800" b="1">
                <a:solidFill>
                  <a:srgbClr val="C00000"/>
                </a:solidFill>
              </a:rPr>
              <a:t>元</a:t>
            </a:r>
            <a:endParaRPr lang="zh-CN" altLang="en-US" sz="800" b="1">
              <a:solidFill>
                <a:srgbClr val="C00000"/>
              </a:solidFill>
            </a:endParaRPr>
          </a:p>
        </p:txBody>
      </p:sp>
      <p:sp>
        <p:nvSpPr>
          <p:cNvPr id="31" name="文本框 30"/>
          <p:cNvSpPr txBox="1"/>
          <p:nvPr/>
        </p:nvSpPr>
        <p:spPr>
          <a:xfrm>
            <a:off x="6544310" y="1584325"/>
            <a:ext cx="5492750" cy="4707890"/>
          </a:xfrm>
          <a:prstGeom prst="rect">
            <a:avLst/>
          </a:prstGeom>
          <a:noFill/>
        </p:spPr>
        <p:txBody>
          <a:bodyPr wrap="square" rtlCol="0">
            <a:spAutoFit/>
          </a:bodyPr>
          <a:p>
            <a:r>
              <a:rPr lang="zh-CN" altLang="en-US" sz="1200" b="1"/>
              <a:t>(一)筹备阶段。</a:t>
            </a:r>
            <a:endParaRPr lang="zh-CN" altLang="en-US" sz="1200"/>
          </a:p>
          <a:p>
            <a:r>
              <a:rPr lang="zh-CN" altLang="en-US" sz="1200"/>
              <a:t>县人力资源和社会保障局制定详细工作方案,召开专题会议,报县脱贫攻坚综合指挥部同意后，全面动员部署元阳县就业扶贫政企农劳务合作"一金三保”工作。</a:t>
            </a:r>
            <a:endParaRPr lang="zh-CN" altLang="en-US" sz="1200"/>
          </a:p>
          <a:p>
            <a:r>
              <a:rPr lang="zh-CN" altLang="en-US" sz="1200" b="1"/>
              <a:t>(二)实施阶段。</a:t>
            </a:r>
            <a:endParaRPr lang="zh-CN" altLang="en-US" sz="1200" b="1"/>
          </a:p>
          <a:p>
            <a:r>
              <a:rPr lang="zh-CN" altLang="en-US" sz="1200" b="1"/>
              <a:t>1.筹集劳务合作金。</a:t>
            </a:r>
            <a:endParaRPr lang="zh-CN" altLang="en-US" sz="1200"/>
          </a:p>
          <a:p>
            <a:r>
              <a:rPr lang="zh-CN" altLang="en-US" sz="1200"/>
              <a:t>(1)各乡镇、各村级产业(劳务)合作社,及时进村入户开展对全县建档立卡户劳动力摸底调查,重点摸清就业意愿和就业服务需求,推荐就业岗位信息。</a:t>
            </a:r>
            <a:endParaRPr lang="zh-CN" altLang="en-US" sz="1200"/>
          </a:p>
          <a:p>
            <a:r>
              <a:rPr lang="zh-CN" altLang="en-US" sz="1200"/>
              <a:t>(2)各乡镇、各村级产业(</a:t>
            </a:r>
            <a:r>
              <a:rPr lang="zh-CN" altLang="en-US" sz="1200">
                <a:sym typeface="+mn-ea"/>
              </a:rPr>
              <a:t>劳务</a:t>
            </a:r>
            <a:r>
              <a:rPr lang="zh-CN" altLang="en-US" sz="1200"/>
              <a:t>)合作社,要及时整合产业扶持资金,在合作社建立劳务合作金专户，合作社与尼农门人力资源公司签订合作协议开展劳务合作,重点针对全县建档立卡户。</a:t>
            </a:r>
            <a:endParaRPr lang="zh-CN" altLang="en-US" sz="1200"/>
          </a:p>
          <a:p>
            <a:r>
              <a:rPr lang="zh-CN" altLang="en-US" sz="1200"/>
              <a:t>(3)根据产业扶持资金要求,按程序整合劳务合作金。</a:t>
            </a:r>
            <a:endParaRPr lang="zh-CN" altLang="en-US" sz="1200"/>
          </a:p>
          <a:p>
            <a:r>
              <a:rPr lang="zh-CN" altLang="en-US" sz="1200" b="1"/>
              <a:t>2.组织劳动力转移就业。</a:t>
            </a:r>
            <a:endParaRPr lang="zh-CN" altLang="en-US" sz="1200"/>
          </a:p>
          <a:p>
            <a:r>
              <a:rPr lang="zh-CN" altLang="en-US" sz="1200"/>
              <a:t>各级劳务合作社将有意向转移就业的人员,及时组织交由尼农门人力资源公司转移到优质企业务工,确保务工人员安全到务工企业,保证工资收入,力争实现组织化劳动力转移就业。</a:t>
            </a:r>
            <a:endParaRPr lang="zh-CN" altLang="en-US" sz="1200"/>
          </a:p>
          <a:p>
            <a:r>
              <a:rPr lang="zh-CN" altLang="en-US" sz="1200" b="1"/>
              <a:t>3.兑现各项合作收益。</a:t>
            </a:r>
            <a:endParaRPr lang="zh-CN" altLang="en-US" sz="1200"/>
          </a:p>
          <a:p>
            <a:r>
              <a:rPr lang="zh-CN" altLang="en-US" sz="1200"/>
              <a:t>(1)尼农门人力资源服务公司及时收集务工人员的工资名册、就业协议等就业创业补贴所需资料,并向县雅拉比劳务合作联社兑现相关购买服务资金。</a:t>
            </a:r>
            <a:endParaRPr lang="zh-CN" altLang="en-US" sz="1200"/>
          </a:p>
          <a:p>
            <a:r>
              <a:rPr lang="zh-CN" altLang="en-US" sz="1200"/>
              <a:t>(2).县雅拉比劳务合作联社将所得收益按合作社章程”下拔到各级劳务合作,壮大村集体经济。</a:t>
            </a:r>
            <a:endParaRPr lang="zh-CN" altLang="en-US" sz="1200"/>
          </a:p>
          <a:p>
            <a:r>
              <a:rPr lang="zh-CN" altLang="en-US" sz="1200"/>
              <a:t>(3)合作社将获得的收益支付各村党总支购买服务资金。</a:t>
            </a:r>
            <a:endParaRPr lang="zh-CN" altLang="en-US" sz="1200"/>
          </a:p>
          <a:p>
            <a:r>
              <a:rPr lang="zh-CN" altLang="en-US" sz="1200" b="1"/>
              <a:t>(三)总结阶段。</a:t>
            </a:r>
            <a:endParaRPr lang="zh-CN" altLang="en-US" sz="1200"/>
          </a:p>
          <a:p>
            <a:r>
              <a:rPr lang="zh-CN" altLang="en-US" sz="1200"/>
              <a:t>认真总结元阳县就业扶贫政企农劳务合怍"一金三保”工作经验,分析存在困难和问题，进一步完善工作措施。对工作开展较好的乡镇和部门进行通报表扬,对工作推进</a:t>
            </a:r>
            <a:r>
              <a:rPr lang="zh-CN" altLang="en-US" sz="1200">
                <a:sym typeface="+mn-ea"/>
              </a:rPr>
              <a:t>的</a:t>
            </a:r>
            <a:r>
              <a:rPr lang="zh-CN" altLang="en-US" sz="1200"/>
              <a:t>不力乡镇和部门进行通报批评。</a:t>
            </a:r>
            <a:endParaRPr lang="zh-CN" altLang="en-US" sz="12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4"/>
          <p:cNvSpPr/>
          <p:nvPr/>
        </p:nvSpPr>
        <p:spPr>
          <a:xfrm>
            <a:off x="586105" y="328295"/>
            <a:ext cx="1670050"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七、工作要求</a:t>
            </a:r>
            <a:endParaRPr lang="zh-CN" altLang="en-US"/>
          </a:p>
        </p:txBody>
      </p:sp>
      <p:sp>
        <p:nvSpPr>
          <p:cNvPr id="4" name="矩形 3"/>
          <p:cNvSpPr/>
          <p:nvPr/>
        </p:nvSpPr>
        <p:spPr>
          <a:xfrm>
            <a:off x="963930" y="1005205"/>
            <a:ext cx="2142490" cy="2546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en-US" altLang="zh-CN" sz="1400"/>
              <a:t>1</a:t>
            </a:r>
            <a:r>
              <a:rPr lang="zh-CN" altLang="en-US" sz="1400"/>
              <a:t>、统一思想，强化领导</a:t>
            </a:r>
            <a:endParaRPr lang="zh-CN" altLang="en-US" sz="1400"/>
          </a:p>
        </p:txBody>
      </p:sp>
      <p:sp>
        <p:nvSpPr>
          <p:cNvPr id="8" name="矩形 7"/>
          <p:cNvSpPr/>
          <p:nvPr/>
        </p:nvSpPr>
        <p:spPr>
          <a:xfrm flipV="1">
            <a:off x="3097530" y="3743325"/>
            <a:ext cx="2321560" cy="76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矩形 5"/>
          <p:cNvSpPr/>
          <p:nvPr/>
        </p:nvSpPr>
        <p:spPr>
          <a:xfrm>
            <a:off x="955040" y="3564890"/>
            <a:ext cx="2142490" cy="2546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en-US" altLang="zh-CN" sz="1400"/>
              <a:t>2</a:t>
            </a:r>
            <a:r>
              <a:rPr lang="zh-CN" altLang="en-US" sz="1400"/>
              <a:t>、部门联动，强化职责</a:t>
            </a:r>
            <a:endParaRPr lang="zh-CN" altLang="en-US" sz="1400"/>
          </a:p>
        </p:txBody>
      </p:sp>
      <p:sp>
        <p:nvSpPr>
          <p:cNvPr id="7" name="矩形 6"/>
          <p:cNvSpPr/>
          <p:nvPr/>
        </p:nvSpPr>
        <p:spPr>
          <a:xfrm flipV="1">
            <a:off x="3106420" y="1183640"/>
            <a:ext cx="2321560" cy="76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838835" y="1459230"/>
            <a:ext cx="4723130" cy="2030095"/>
          </a:xfrm>
          <a:prstGeom prst="rect">
            <a:avLst/>
          </a:prstGeom>
          <a:noFill/>
        </p:spPr>
        <p:txBody>
          <a:bodyPr wrap="square" rtlCol="0">
            <a:spAutoFit/>
          </a:bodyPr>
          <a:p>
            <a:r>
              <a:rPr lang="zh-CN" altLang="en-US" sz="1400"/>
              <a:t>就业扶贫政企农劳务合作</a:t>
            </a:r>
            <a:r>
              <a:rPr lang="en-US" altLang="zh-CN" sz="1400"/>
              <a:t>“</a:t>
            </a:r>
            <a:r>
              <a:rPr lang="zh-CN" altLang="en-US" sz="1400"/>
              <a:t>一金三保</a:t>
            </a:r>
            <a:r>
              <a:rPr lang="en-US" altLang="zh-CN" sz="1400"/>
              <a:t>”</a:t>
            </a:r>
            <a:r>
              <a:rPr lang="zh-CN" altLang="en-US" sz="1400"/>
              <a:t>模式,是我县一项提升劳动力转移就业组织化程度的重要工作。各乡镇、县直各部门、有关企业务必提高认识,统一思想,加强组织领导,确保工作高位推动落实，各乡镇要抽调专人成立工作专班,负责就业扶贫政企农劳务合作“一金三保”模式工作;县委组织部和县人力资源和社会保障局牵头负责县级合作社联合社和乡级合作社的组建工作,县级各成员单位要明确1名分管领导为办公室成员,乡级明确1名分管领导及1名工作人员负责本项工作。</a:t>
            </a:r>
            <a:endParaRPr lang="zh-CN" altLang="en-US" sz="1400"/>
          </a:p>
        </p:txBody>
      </p:sp>
      <p:sp>
        <p:nvSpPr>
          <p:cNvPr id="10" name="文本框 9"/>
          <p:cNvSpPr txBox="1"/>
          <p:nvPr/>
        </p:nvSpPr>
        <p:spPr>
          <a:xfrm>
            <a:off x="955040" y="3901440"/>
            <a:ext cx="4276090" cy="2830195"/>
          </a:xfrm>
          <a:prstGeom prst="rect">
            <a:avLst/>
          </a:prstGeom>
          <a:noFill/>
        </p:spPr>
        <p:txBody>
          <a:bodyPr wrap="square" rtlCol="0">
            <a:spAutoFit/>
          </a:bodyPr>
          <a:p>
            <a:r>
              <a:rPr lang="zh-CN" altLang="en-US" sz="1400"/>
              <a:t>1</a:t>
            </a:r>
            <a:r>
              <a:rPr lang="zh-CN" altLang="en-US" sz="1400"/>
              <a:t>.县人力资源和社会保障局：牵头做好组织架构搭建，负责“一金三保”工作的领导、指导和协调工作。</a:t>
            </a:r>
            <a:endParaRPr lang="zh-CN" altLang="en-US" sz="1400"/>
          </a:p>
          <a:p>
            <a:r>
              <a:rPr lang="zh-CN" altLang="en-US" sz="1400"/>
              <a:t>2.县委宣传部：负责多形式多渠道，突出宣传劳务输出政策激活贫困群众内生动力。</a:t>
            </a:r>
            <a:endParaRPr lang="zh-CN" altLang="en-US" sz="1400"/>
          </a:p>
          <a:p>
            <a:r>
              <a:rPr lang="zh-CN" altLang="en-US" sz="1400"/>
              <a:t>3.县财政局、县政府扶贫开发办公室：负责牵头指导整合建档立卡户产业扶持资金事宜，加大财政经费投入，确保工作得到有序推进。</a:t>
            </a:r>
            <a:endParaRPr lang="zh-CN" altLang="en-US" sz="1400"/>
          </a:p>
          <a:p>
            <a:r>
              <a:rPr lang="zh-CN" altLang="en-US" sz="1400"/>
              <a:t>4.县审计局：负责对县劳务合作金使用管理进行跟踪审计。</a:t>
            </a:r>
            <a:endParaRPr lang="zh-CN" altLang="en-US" sz="1400"/>
          </a:p>
          <a:p>
            <a:r>
              <a:rPr lang="zh-CN" altLang="en-US" sz="1400"/>
              <a:t>5.县市场监督管理局、县供销联社：负责指导农民建立和运营管理合作社。</a:t>
            </a:r>
            <a:endParaRPr lang="zh-CN" altLang="en-US" sz="1400"/>
          </a:p>
          <a:p>
            <a:endParaRPr lang="zh-CN" altLang="en-US" sz="1200"/>
          </a:p>
          <a:p>
            <a:endParaRPr lang="zh-CN" altLang="en-US" sz="1200"/>
          </a:p>
        </p:txBody>
      </p:sp>
      <p:sp>
        <p:nvSpPr>
          <p:cNvPr id="11" name="矩形 10"/>
          <p:cNvSpPr/>
          <p:nvPr/>
        </p:nvSpPr>
        <p:spPr>
          <a:xfrm>
            <a:off x="64135" y="6412230"/>
            <a:ext cx="12063095" cy="33591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文本框 11"/>
          <p:cNvSpPr txBox="1"/>
          <p:nvPr/>
        </p:nvSpPr>
        <p:spPr>
          <a:xfrm>
            <a:off x="5732780" y="1183640"/>
            <a:ext cx="6264910" cy="5046345"/>
          </a:xfrm>
          <a:prstGeom prst="rect">
            <a:avLst/>
          </a:prstGeom>
          <a:noFill/>
        </p:spPr>
        <p:txBody>
          <a:bodyPr wrap="square" rtlCol="0">
            <a:spAutoFit/>
          </a:bodyPr>
          <a:p>
            <a:r>
              <a:rPr lang="en-US" altLang="zh-CN" sz="1400">
                <a:sym typeface="+mn-ea"/>
              </a:rPr>
              <a:t>6</a:t>
            </a:r>
            <a:r>
              <a:rPr lang="zh-CN" altLang="en-US" sz="1400">
                <a:sym typeface="+mn-ea"/>
              </a:rPr>
              <a:t>. 县委党校、县农业局、县工业商务和信息化局、县科学技术局、县旅游发展委员会、县卫生和计划生育局、县教育局等部门：负责协助挂包责任乡镇开展好劳动力转移就业工作。</a:t>
            </a:r>
            <a:endParaRPr lang="zh-CN" altLang="en-US" sz="1400">
              <a:sym typeface="+mn-ea"/>
            </a:endParaRPr>
          </a:p>
          <a:p>
            <a:r>
              <a:rPr lang="en-US" altLang="zh-CN" sz="1400"/>
              <a:t>7</a:t>
            </a:r>
            <a:r>
              <a:rPr lang="zh-CN" altLang="en-US" sz="1400"/>
              <a:t>. 群团部门：按照职责职能，做好后续跟踪管理服务工作，强化治理管理。县总工会、团县委、县妇联在县外各组建一个元阳籍劳动力集中地，探索建立覆盖基层组织、就业服务、职工维权、青年和妇女权益功能齐全的党群服务中心。</a:t>
            </a:r>
            <a:endParaRPr lang="zh-CN" altLang="en-US" sz="1400"/>
          </a:p>
          <a:p>
            <a:r>
              <a:rPr lang="en-US" altLang="zh-CN" sz="1400"/>
              <a:t>8</a:t>
            </a:r>
            <a:r>
              <a:rPr lang="zh-CN" altLang="en-US" sz="1400"/>
              <a:t>. 县、乡、村三级合作社：负责宣传发动村民外出就业，并将有意愿输出人员的身份证复印件、省内就业3个月以上工资收入证明及劳动力就业协议等基础信息收集；乡级合作社负责在各村级合作社工作的基础上梳理形成有意愿输出的初步人员名单，汇总提交县级合作联合社，提供初步劳务服务；县级合作联合社负责择优选择合作单位，形成有意愿输出人员名单提供给合作单位，与合作单位商定就业方向，做好劳动力供需对接、薪酬分析、企业评价、补助申报转接等宏观管控工作，并签订合同。同时，三级合作社按照县级与乡级签订合作协议，乡级与村级签订合作协议的方式，形成联动协作、合作共赢的局面。</a:t>
            </a:r>
            <a:endParaRPr lang="zh-CN" altLang="en-US" sz="1400"/>
          </a:p>
          <a:p>
            <a:r>
              <a:rPr lang="en-US" altLang="zh-CN" sz="1400"/>
              <a:t>9</a:t>
            </a:r>
            <a:r>
              <a:rPr lang="zh-CN" altLang="en-US" sz="1400"/>
              <a:t>. 人力资源公司：负责与县级联合社签订合作协议，严格执行合同规定，安全、规范、有序地输出劳动力，并做好务工人员就业协议、3个月以上收入证明等材料收集整理工作。</a:t>
            </a:r>
            <a:endParaRPr lang="zh-CN" altLang="en-US" sz="1400"/>
          </a:p>
          <a:p>
            <a:r>
              <a:rPr lang="zh-CN" altLang="en-US" sz="1400"/>
              <a:t>1</a:t>
            </a:r>
            <a:r>
              <a:rPr lang="en-US" altLang="zh-CN" sz="1400"/>
              <a:t>0</a:t>
            </a:r>
            <a:r>
              <a:rPr lang="zh-CN" altLang="en-US" sz="1400"/>
              <a:t>. 各乡镇人民政府：牵头组建乡级合作社，指导各村党总支统揽村级各类力量，做好政策宣传、人员发动和收集汇总本乡有意愿输出人员的就业方向和身份证等基本信息，提供基础劳务服务；负责整合建档立卡户产业扶持资金。</a:t>
            </a:r>
            <a:endParaRPr lang="zh-CN" altLang="en-US" sz="1400"/>
          </a:p>
          <a:p>
            <a:r>
              <a:rPr lang="zh-CN" altLang="en-US" sz="1400"/>
              <a:t>1</a:t>
            </a:r>
            <a:r>
              <a:rPr lang="en-US" altLang="zh-CN" sz="1400"/>
              <a:t>1</a:t>
            </a:r>
            <a:r>
              <a:rPr lang="zh-CN" altLang="en-US" sz="1400"/>
              <a:t>.中国移动元阳分公司、中国电信元阳分公司：负责运用网络通信技术，通过手机短信推送等方式，将县就业扶贫政策、外出务工联系方式推送给全县手机用户。</a:t>
            </a:r>
            <a:endParaRPr lang="zh-CN" altLang="en-US" sz="1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586105" y="1005840"/>
            <a:ext cx="2142490" cy="2546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en-US" sz="1400"/>
              <a:t>3</a:t>
            </a:r>
            <a:r>
              <a:rPr lang="zh-CN" altLang="en-US" sz="1400"/>
              <a:t>、压实责任，强化保障</a:t>
            </a:r>
            <a:endParaRPr lang="zh-CN" altLang="en-US" sz="1400"/>
          </a:p>
        </p:txBody>
      </p:sp>
      <p:sp>
        <p:nvSpPr>
          <p:cNvPr id="5" name="矩形 4"/>
          <p:cNvSpPr/>
          <p:nvPr/>
        </p:nvSpPr>
        <p:spPr>
          <a:xfrm>
            <a:off x="257810" y="202565"/>
            <a:ext cx="1670050"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七、工作要求</a:t>
            </a:r>
            <a:endParaRPr lang="zh-CN" altLang="en-US"/>
          </a:p>
        </p:txBody>
      </p:sp>
      <p:sp>
        <p:nvSpPr>
          <p:cNvPr id="7" name="矩形 6"/>
          <p:cNvSpPr/>
          <p:nvPr/>
        </p:nvSpPr>
        <p:spPr>
          <a:xfrm flipV="1">
            <a:off x="2728595" y="1184275"/>
            <a:ext cx="2805430" cy="76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文本框 1"/>
          <p:cNvSpPr txBox="1"/>
          <p:nvPr/>
        </p:nvSpPr>
        <p:spPr>
          <a:xfrm>
            <a:off x="491490" y="1401445"/>
            <a:ext cx="5183505" cy="1568450"/>
          </a:xfrm>
          <a:prstGeom prst="rect">
            <a:avLst/>
          </a:prstGeom>
          <a:noFill/>
        </p:spPr>
        <p:txBody>
          <a:bodyPr wrap="square" rtlCol="0">
            <a:spAutoFit/>
          </a:bodyPr>
          <a:p>
            <a:r>
              <a:rPr lang="en-US" altLang="zh-CN" sz="1200"/>
              <a:t>    </a:t>
            </a:r>
            <a:r>
              <a:rPr lang="zh-CN" altLang="en-US" sz="1200"/>
              <a:t>各有关部门和各乡镇要高度重视此项工作，以“建档立卡户‘一户一人’稳定就业，‘一村百人’组织化输出”为目标，梯次推进全县劳动力组织化输出。要压实各级责任，切实将以组织力提升劳务输出组织化工作纳入乡镇党委书记、乡镇长述职评议内容，县人民政府分别与14个乡镇签订目标责任书，14个乡镇分别与各村委会签订目标责任书，一级抓一级，层层抓落实，确保劳务输出组织化程度得到有效提高。同时，健全完善管理机制，强化工作跟踪问效，坚持按月推进、实行月任务序时推进和月通报机制，确保工作有效、稳妥推进。</a:t>
            </a:r>
            <a:endParaRPr lang="zh-CN" altLang="en-US" sz="1200"/>
          </a:p>
        </p:txBody>
      </p:sp>
      <p:sp>
        <p:nvSpPr>
          <p:cNvPr id="3" name="矩形 2"/>
          <p:cNvSpPr/>
          <p:nvPr/>
        </p:nvSpPr>
        <p:spPr>
          <a:xfrm>
            <a:off x="257810" y="3389630"/>
            <a:ext cx="1670050"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八、保障措施</a:t>
            </a:r>
            <a:endParaRPr lang="zh-CN" altLang="en-US"/>
          </a:p>
        </p:txBody>
      </p:sp>
      <p:sp>
        <p:nvSpPr>
          <p:cNvPr id="6" name="矩形 5"/>
          <p:cNvSpPr/>
          <p:nvPr/>
        </p:nvSpPr>
        <p:spPr>
          <a:xfrm>
            <a:off x="6292215" y="202565"/>
            <a:ext cx="1670050" cy="43751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a:t>八、保障措施</a:t>
            </a:r>
            <a:endParaRPr lang="zh-CN" altLang="en-US"/>
          </a:p>
        </p:txBody>
      </p:sp>
      <p:sp>
        <p:nvSpPr>
          <p:cNvPr id="8" name="矩形 7"/>
          <p:cNvSpPr/>
          <p:nvPr/>
        </p:nvSpPr>
        <p:spPr>
          <a:xfrm>
            <a:off x="586105" y="4017010"/>
            <a:ext cx="4947920" cy="2490470"/>
          </a:xfrm>
          <a:prstGeom prst="rect">
            <a:avLst/>
          </a:prstGeom>
          <a:solidFill>
            <a:schemeClr val="bg1"/>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en-US" altLang="zh-CN" sz="1200" b="1">
                <a:solidFill>
                  <a:schemeClr val="tx1"/>
                </a:solidFill>
              </a:rPr>
              <a:t>1</a:t>
            </a:r>
            <a:r>
              <a:rPr lang="zh-CN" altLang="en-US" sz="1200" b="1">
                <a:solidFill>
                  <a:schemeClr val="tx1"/>
                </a:solidFill>
              </a:rPr>
              <a:t>、保障机制</a:t>
            </a:r>
            <a:endParaRPr lang="zh-CN" altLang="en-US" sz="1000">
              <a:solidFill>
                <a:schemeClr val="tx1"/>
              </a:solidFill>
            </a:endParaRPr>
          </a:p>
          <a:p>
            <a:pPr algn="l"/>
            <a:endParaRPr lang="zh-CN" altLang="en-US" sz="1000">
              <a:solidFill>
                <a:schemeClr val="tx1"/>
              </a:solidFill>
            </a:endParaRPr>
          </a:p>
          <a:p>
            <a:pPr algn="l"/>
            <a:r>
              <a:rPr lang="zh-CN" altLang="en-US" sz="1400">
                <a:solidFill>
                  <a:schemeClr val="tx1"/>
                </a:solidFill>
              </a:rPr>
              <a:t>(1)组建工作领导小组。为确保就业扶贫工作顺利推进，成立县级就业扶贫工作领导小组及办公室，进一 步明确部门职责，强化协调配合,切实落实就业扶持政策,推动就业扶贫工作。</a:t>
            </a:r>
            <a:endParaRPr lang="zh-CN" altLang="en-US" sz="1400">
              <a:solidFill>
                <a:schemeClr val="tx1"/>
              </a:solidFill>
            </a:endParaRPr>
          </a:p>
          <a:p>
            <a:pPr algn="l"/>
            <a:endParaRPr lang="zh-CN" altLang="en-US" sz="1400">
              <a:solidFill>
                <a:schemeClr val="tx1"/>
              </a:solidFill>
            </a:endParaRPr>
          </a:p>
          <a:p>
            <a:pPr algn="l"/>
            <a:r>
              <a:rPr lang="zh-CN" altLang="en-US" sz="1400">
                <a:solidFill>
                  <a:schemeClr val="tx1"/>
                </a:solidFill>
              </a:rPr>
              <a:t>(2)搭建合作运行平台。及时组建县级农业劳务信息服务农民专业合作联社、乡级农业劳务信息服务农民专业合作社。</a:t>
            </a:r>
            <a:endParaRPr lang="zh-CN" altLang="en-US" sz="1400">
              <a:solidFill>
                <a:schemeClr val="tx1"/>
              </a:solidFill>
            </a:endParaRPr>
          </a:p>
        </p:txBody>
      </p:sp>
      <p:sp>
        <p:nvSpPr>
          <p:cNvPr id="9" name="矩形 8"/>
          <p:cNvSpPr/>
          <p:nvPr/>
        </p:nvSpPr>
        <p:spPr>
          <a:xfrm>
            <a:off x="6292215" y="706755"/>
            <a:ext cx="5034280" cy="5800090"/>
          </a:xfrm>
          <a:prstGeom prst="rect">
            <a:avLst/>
          </a:prstGeom>
          <a:solidFill>
            <a:schemeClr val="bg1"/>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en-US" altLang="zh-CN" sz="1200" b="1">
                <a:solidFill>
                  <a:schemeClr val="tx1"/>
                </a:solidFill>
              </a:rPr>
              <a:t>2</a:t>
            </a:r>
            <a:r>
              <a:rPr lang="zh-CN" altLang="en-US" sz="1200" b="1">
                <a:solidFill>
                  <a:schemeClr val="tx1"/>
                </a:solidFill>
              </a:rPr>
              <a:t>、政策保障</a:t>
            </a:r>
            <a:endParaRPr lang="zh-CN" altLang="en-US" sz="1000">
              <a:solidFill>
                <a:schemeClr val="tx1"/>
              </a:solidFill>
            </a:endParaRPr>
          </a:p>
          <a:p>
            <a:pPr algn="l"/>
            <a:endParaRPr lang="zh-CN" altLang="en-US" sz="1000">
              <a:solidFill>
                <a:schemeClr val="tx1"/>
              </a:solidFill>
            </a:endParaRPr>
          </a:p>
          <a:p>
            <a:pPr algn="l"/>
            <a:r>
              <a:rPr lang="zh-CN" altLang="en-US" sz="1400">
                <a:solidFill>
                  <a:schemeClr val="tx1"/>
                </a:solidFill>
              </a:rPr>
              <a:t>(1)人力资源和社会保障局。做好中央、省、州、县就业政策和沪滇劳务协作项目等相关政策资金，对确定的合作单位和用工企业的下拨和兑现。</a:t>
            </a:r>
            <a:endParaRPr lang="zh-CN" altLang="en-US" sz="1400">
              <a:solidFill>
                <a:schemeClr val="tx1"/>
              </a:solidFill>
            </a:endParaRPr>
          </a:p>
          <a:p>
            <a:pPr algn="l"/>
            <a:r>
              <a:rPr lang="zh-CN" altLang="en-US" sz="1400">
                <a:solidFill>
                  <a:schemeClr val="tx1"/>
                </a:solidFill>
              </a:rPr>
              <a:t>(2)合作单位(尼农门)。按照与合作联社合同约定,从自有资金中,建档立卡户按照县内: 100元/人,县外州内: 200元/人,州外省内: 300元/人，省外: 300元/人的标准(若有其他服务收益再按协议协商下拨) ,向县级合怍联社购买服务,井按季度足额支付县级联合社服务费。</a:t>
            </a:r>
            <a:endParaRPr lang="zh-CN" altLang="en-US" sz="1400">
              <a:solidFill>
                <a:schemeClr val="tx1"/>
              </a:solidFill>
            </a:endParaRPr>
          </a:p>
          <a:p>
            <a:pPr algn="l"/>
            <a:endParaRPr lang="zh-CN" altLang="en-US" sz="1400">
              <a:solidFill>
                <a:schemeClr val="tx1"/>
              </a:solidFill>
            </a:endParaRPr>
          </a:p>
          <a:p>
            <a:pPr algn="l"/>
            <a:r>
              <a:rPr lang="en-US" altLang="zh-CN" sz="1400" b="1">
                <a:solidFill>
                  <a:schemeClr val="tx1"/>
                </a:solidFill>
              </a:rPr>
              <a:t>3</a:t>
            </a:r>
            <a:r>
              <a:rPr lang="zh-CN" altLang="en-US" sz="1400" b="1">
                <a:solidFill>
                  <a:schemeClr val="tx1"/>
                </a:solidFill>
              </a:rPr>
              <a:t>、部门保障</a:t>
            </a:r>
            <a:endParaRPr lang="zh-CN" altLang="en-US" sz="1400" b="1">
              <a:solidFill>
                <a:schemeClr val="tx1"/>
              </a:solidFill>
            </a:endParaRPr>
          </a:p>
          <a:p>
            <a:pPr algn="l"/>
            <a:r>
              <a:rPr lang="zh-CN" altLang="en-US" sz="1400">
                <a:solidFill>
                  <a:schemeClr val="tx1"/>
                </a:solidFill>
              </a:rPr>
              <a:t>     齐抓共管,宣传发动。由县委组织部、县人社局、县扶贫办、团县委、县妇联、县财政、县市场监督管理局、县供销联社、各乡镇的党委政府等多部门形成联动机制,分头做好各部门职责工作,并组成宣传梯队,由各乡镇的党委具体负责实施,以村党总支为单位形成工作攻坚小组,多形式多渠道,突出宣传劳务输出政策、激活贫困群众内生动力,深入到各村组展开劳动力转移工作宣传发动,确保劳务输出政策讲清、方向讲明,最终实现劳动力有序有质输出。      </a:t>
            </a:r>
            <a:endParaRPr lang="zh-CN" altLang="en-US" sz="1400">
              <a:solidFill>
                <a:schemeClr val="tx1"/>
              </a:solidFill>
            </a:endParaRPr>
          </a:p>
          <a:p>
            <a:pPr algn="l"/>
            <a:r>
              <a:rPr lang="zh-CN" altLang="en-US" sz="1400">
                <a:solidFill>
                  <a:schemeClr val="tx1"/>
                </a:solidFill>
              </a:rPr>
              <a:t>        为有效加强扶贫领域监督执纪问责工作,县纪委(县监察委员会)要组织开展对就业扶贫工作落实情况监督检查,做到资金、项目、属地、单位全覆盖,同时针对存在的问题和不足,组织开展监督检查回头看,紧盯整改落实不放松,持续跟踪督促,确保就业扶贫资金及时发放到位。对在就业扶贫工作中工作不力、落实不到位、整改不及时的追究相关人员的责任。</a:t>
            </a:r>
            <a:endParaRPr lang="zh-CN" altLang="en-US" sz="1400">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矩形 7"/>
          <p:cNvSpPr/>
          <p:nvPr/>
        </p:nvSpPr>
        <p:spPr>
          <a:xfrm>
            <a:off x="64770" y="79375"/>
            <a:ext cx="12063095" cy="133921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圆角矩形 2"/>
          <p:cNvSpPr/>
          <p:nvPr/>
        </p:nvSpPr>
        <p:spPr>
          <a:xfrm>
            <a:off x="356235" y="594360"/>
            <a:ext cx="1814195" cy="30924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b="1">
                <a:solidFill>
                  <a:srgbClr val="C00000"/>
                </a:solidFill>
              </a:rPr>
              <a:t>九、工作机制</a:t>
            </a:r>
            <a:endParaRPr lang="zh-CN" altLang="en-US" b="1">
              <a:solidFill>
                <a:srgbClr val="C00000"/>
              </a:solidFill>
            </a:endParaRPr>
          </a:p>
        </p:txBody>
      </p:sp>
      <p:sp>
        <p:nvSpPr>
          <p:cNvPr id="4" name="椭圆 3"/>
          <p:cNvSpPr/>
          <p:nvPr/>
        </p:nvSpPr>
        <p:spPr>
          <a:xfrm>
            <a:off x="511175" y="1767840"/>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1</a:t>
            </a:r>
            <a:endParaRPr lang="en-US" altLang="zh-CN">
              <a:solidFill>
                <a:schemeClr val="tx1"/>
              </a:solidFill>
            </a:endParaRPr>
          </a:p>
        </p:txBody>
      </p:sp>
      <p:sp>
        <p:nvSpPr>
          <p:cNvPr id="6" name="矩形 5"/>
          <p:cNvSpPr/>
          <p:nvPr/>
        </p:nvSpPr>
        <p:spPr>
          <a:xfrm>
            <a:off x="849630" y="1811020"/>
            <a:ext cx="1631315"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规范劳务合作管理</a:t>
            </a:r>
            <a:endParaRPr lang="zh-CN" altLang="en-US" sz="1400">
              <a:solidFill>
                <a:schemeClr val="tx1"/>
              </a:solidFill>
            </a:endParaRPr>
          </a:p>
        </p:txBody>
      </p:sp>
      <p:sp>
        <p:nvSpPr>
          <p:cNvPr id="7" name="椭圆 6"/>
          <p:cNvSpPr/>
          <p:nvPr/>
        </p:nvSpPr>
        <p:spPr>
          <a:xfrm>
            <a:off x="511175" y="247713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2</a:t>
            </a:r>
            <a:endParaRPr lang="en-US" altLang="zh-CN">
              <a:solidFill>
                <a:schemeClr val="tx1"/>
              </a:solidFill>
            </a:endParaRPr>
          </a:p>
        </p:txBody>
      </p:sp>
      <p:sp>
        <p:nvSpPr>
          <p:cNvPr id="9" name="椭圆 8"/>
          <p:cNvSpPr/>
          <p:nvPr/>
        </p:nvSpPr>
        <p:spPr>
          <a:xfrm>
            <a:off x="511175" y="3265170"/>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3</a:t>
            </a:r>
            <a:endParaRPr lang="en-US" altLang="zh-CN">
              <a:solidFill>
                <a:schemeClr val="tx1"/>
              </a:solidFill>
            </a:endParaRPr>
          </a:p>
        </p:txBody>
      </p:sp>
      <p:sp>
        <p:nvSpPr>
          <p:cNvPr id="10" name="椭圆 9"/>
          <p:cNvSpPr/>
          <p:nvPr/>
        </p:nvSpPr>
        <p:spPr>
          <a:xfrm>
            <a:off x="511175" y="4147185"/>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4</a:t>
            </a:r>
            <a:endParaRPr lang="en-US" altLang="zh-CN">
              <a:solidFill>
                <a:schemeClr val="tx1"/>
              </a:solidFill>
            </a:endParaRPr>
          </a:p>
        </p:txBody>
      </p:sp>
      <p:sp>
        <p:nvSpPr>
          <p:cNvPr id="11" name="椭圆 10"/>
          <p:cNvSpPr/>
          <p:nvPr/>
        </p:nvSpPr>
        <p:spPr>
          <a:xfrm>
            <a:off x="511175" y="5895340"/>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6</a:t>
            </a:r>
            <a:endParaRPr lang="en-US" altLang="zh-CN">
              <a:solidFill>
                <a:schemeClr val="tx1"/>
              </a:solidFill>
            </a:endParaRPr>
          </a:p>
        </p:txBody>
      </p:sp>
      <p:sp>
        <p:nvSpPr>
          <p:cNvPr id="12" name="椭圆 11"/>
          <p:cNvSpPr/>
          <p:nvPr/>
        </p:nvSpPr>
        <p:spPr>
          <a:xfrm>
            <a:off x="511175" y="4988560"/>
            <a:ext cx="231775" cy="328295"/>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5</a:t>
            </a:r>
            <a:endParaRPr lang="en-US" altLang="zh-CN">
              <a:solidFill>
                <a:schemeClr val="tx1"/>
              </a:solidFill>
            </a:endParaRPr>
          </a:p>
        </p:txBody>
      </p:sp>
      <p:sp>
        <p:nvSpPr>
          <p:cNvPr id="13" name="矩形 12"/>
          <p:cNvSpPr/>
          <p:nvPr/>
        </p:nvSpPr>
        <p:spPr>
          <a:xfrm>
            <a:off x="849630" y="2520315"/>
            <a:ext cx="1631315"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规范劳务合作管理</a:t>
            </a:r>
            <a:endParaRPr lang="zh-CN" altLang="en-US" sz="1400">
              <a:solidFill>
                <a:schemeClr val="tx1"/>
              </a:solidFill>
            </a:endParaRPr>
          </a:p>
        </p:txBody>
      </p:sp>
      <p:sp>
        <p:nvSpPr>
          <p:cNvPr id="14" name="矩形 13"/>
          <p:cNvSpPr/>
          <p:nvPr/>
        </p:nvSpPr>
        <p:spPr>
          <a:xfrm>
            <a:off x="849630" y="3308350"/>
            <a:ext cx="1631315"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成立劳务合作联社</a:t>
            </a:r>
            <a:endParaRPr lang="zh-CN" altLang="en-US" sz="1400">
              <a:solidFill>
                <a:schemeClr val="tx1"/>
              </a:solidFill>
            </a:endParaRPr>
          </a:p>
        </p:txBody>
      </p:sp>
      <p:sp>
        <p:nvSpPr>
          <p:cNvPr id="15" name="矩形 14"/>
          <p:cNvSpPr/>
          <p:nvPr/>
        </p:nvSpPr>
        <p:spPr>
          <a:xfrm>
            <a:off x="849630" y="4190365"/>
            <a:ext cx="1631315"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建立劳务合作金</a:t>
            </a:r>
            <a:endParaRPr lang="zh-CN" altLang="en-US" sz="1400">
              <a:solidFill>
                <a:schemeClr val="tx1"/>
              </a:solidFill>
            </a:endParaRPr>
          </a:p>
        </p:txBody>
      </p:sp>
      <p:sp>
        <p:nvSpPr>
          <p:cNvPr id="16" name="矩形 15"/>
          <p:cNvSpPr/>
          <p:nvPr/>
        </p:nvSpPr>
        <p:spPr>
          <a:xfrm>
            <a:off x="849630" y="5031740"/>
            <a:ext cx="1631315"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引进劳务合作公司</a:t>
            </a:r>
            <a:endParaRPr lang="zh-CN" altLang="en-US" sz="1400">
              <a:solidFill>
                <a:schemeClr val="tx1"/>
              </a:solidFill>
            </a:endParaRPr>
          </a:p>
        </p:txBody>
      </p:sp>
      <p:sp>
        <p:nvSpPr>
          <p:cNvPr id="17" name="矩形 16"/>
          <p:cNvSpPr/>
          <p:nvPr/>
        </p:nvSpPr>
        <p:spPr>
          <a:xfrm>
            <a:off x="849630" y="5938520"/>
            <a:ext cx="1631315" cy="24193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400">
                <a:solidFill>
                  <a:schemeClr val="tx1"/>
                </a:solidFill>
              </a:rPr>
              <a:t>完善劳务合作模式</a:t>
            </a:r>
            <a:endParaRPr lang="zh-CN" altLang="en-US" sz="1400">
              <a:solidFill>
                <a:schemeClr val="tx1"/>
              </a:solidFill>
            </a:endParaRPr>
          </a:p>
        </p:txBody>
      </p:sp>
      <p:sp>
        <p:nvSpPr>
          <p:cNvPr id="18" name="文本框 17"/>
          <p:cNvSpPr txBox="1"/>
          <p:nvPr/>
        </p:nvSpPr>
        <p:spPr>
          <a:xfrm>
            <a:off x="2663825" y="1763395"/>
            <a:ext cx="5704840" cy="337185"/>
          </a:xfrm>
          <a:prstGeom prst="rect">
            <a:avLst/>
          </a:prstGeom>
          <a:noFill/>
        </p:spPr>
        <p:txBody>
          <a:bodyPr wrap="square" rtlCol="0">
            <a:spAutoFit/>
          </a:bodyPr>
          <a:p>
            <a:r>
              <a:rPr lang="zh-CN" altLang="en-US" sz="1600" b="1"/>
              <a:t>党政主导、群团主办、企业主担、乡镇主责、群众主动</a:t>
            </a:r>
            <a:endParaRPr lang="zh-CN" altLang="en-US" sz="1600" b="1"/>
          </a:p>
        </p:txBody>
      </p:sp>
      <p:sp>
        <p:nvSpPr>
          <p:cNvPr id="20" name="文本框 19"/>
          <p:cNvSpPr txBox="1"/>
          <p:nvPr/>
        </p:nvSpPr>
        <p:spPr>
          <a:xfrm>
            <a:off x="2663825" y="3265170"/>
            <a:ext cx="5704840" cy="337185"/>
          </a:xfrm>
          <a:prstGeom prst="rect">
            <a:avLst/>
          </a:prstGeom>
          <a:noFill/>
        </p:spPr>
        <p:txBody>
          <a:bodyPr wrap="square" rtlCol="0">
            <a:spAutoFit/>
          </a:bodyPr>
          <a:p>
            <a:r>
              <a:rPr lang="zh-CN" altLang="en-US" sz="1600" b="1"/>
              <a:t>成立县级劳务合作联社、在乡镇、村设立分社</a:t>
            </a:r>
            <a:endParaRPr lang="zh-CN" altLang="en-US" sz="1600" b="1"/>
          </a:p>
        </p:txBody>
      </p:sp>
      <p:sp>
        <p:nvSpPr>
          <p:cNvPr id="21" name="文本框 20"/>
          <p:cNvSpPr txBox="1"/>
          <p:nvPr/>
        </p:nvSpPr>
        <p:spPr>
          <a:xfrm>
            <a:off x="2663825" y="4138295"/>
            <a:ext cx="5704840" cy="583565"/>
          </a:xfrm>
          <a:prstGeom prst="rect">
            <a:avLst/>
          </a:prstGeom>
          <a:noFill/>
        </p:spPr>
        <p:txBody>
          <a:bodyPr wrap="square" rtlCol="0">
            <a:spAutoFit/>
          </a:bodyPr>
          <a:p>
            <a:r>
              <a:rPr lang="zh-CN" altLang="en-US" sz="1600" b="1"/>
              <a:t>整合涉农产业扶持资金，设立专用账户，实行专户管理，接受财政、审计和社会监督</a:t>
            </a:r>
            <a:endParaRPr lang="zh-CN" altLang="en-US" sz="1600" b="1"/>
          </a:p>
        </p:txBody>
      </p:sp>
      <p:sp>
        <p:nvSpPr>
          <p:cNvPr id="22" name="文本框 21"/>
          <p:cNvSpPr txBox="1"/>
          <p:nvPr/>
        </p:nvSpPr>
        <p:spPr>
          <a:xfrm>
            <a:off x="2663825" y="4984115"/>
            <a:ext cx="5974080" cy="583565"/>
          </a:xfrm>
          <a:prstGeom prst="rect">
            <a:avLst/>
          </a:prstGeom>
          <a:noFill/>
        </p:spPr>
        <p:txBody>
          <a:bodyPr wrap="square" rtlCol="0">
            <a:spAutoFit/>
          </a:bodyPr>
          <a:p>
            <a:r>
              <a:rPr lang="zh-CN" altLang="en-US" sz="1600" b="1"/>
              <a:t>与工作待遇好，就业稳定率高、服务保障优的劳务中介公司和用工企业签订劳务合作协议，形成</a:t>
            </a:r>
            <a:r>
              <a:rPr lang="en-US" altLang="zh-CN" sz="1600" b="1"/>
              <a:t>“</a:t>
            </a:r>
            <a:r>
              <a:rPr lang="zh-CN" altLang="en-US" sz="1600" b="1"/>
              <a:t>前端</a:t>
            </a:r>
            <a:r>
              <a:rPr lang="en-US" altLang="zh-CN" sz="1600" b="1"/>
              <a:t>-</a:t>
            </a:r>
            <a:r>
              <a:rPr lang="zh-CN" altLang="en-US" sz="1600" b="1"/>
              <a:t>中端</a:t>
            </a:r>
            <a:r>
              <a:rPr lang="en-US" altLang="zh-CN" sz="1600" b="1"/>
              <a:t>-</a:t>
            </a:r>
            <a:r>
              <a:rPr lang="zh-CN" altLang="en-US" sz="1600" b="1"/>
              <a:t>后端</a:t>
            </a:r>
            <a:r>
              <a:rPr lang="en-US" altLang="zh-CN" sz="1600" b="1"/>
              <a:t>”</a:t>
            </a:r>
            <a:r>
              <a:rPr lang="zh-CN" altLang="en-US" sz="1600" b="1"/>
              <a:t>循环合作模式</a:t>
            </a:r>
            <a:endParaRPr lang="zh-CN" altLang="en-US" sz="1600" b="1"/>
          </a:p>
        </p:txBody>
      </p:sp>
      <p:sp>
        <p:nvSpPr>
          <p:cNvPr id="23" name="文本框 22"/>
          <p:cNvSpPr txBox="1"/>
          <p:nvPr/>
        </p:nvSpPr>
        <p:spPr>
          <a:xfrm>
            <a:off x="2663825" y="5760720"/>
            <a:ext cx="5704840" cy="953135"/>
          </a:xfrm>
          <a:prstGeom prst="rect">
            <a:avLst/>
          </a:prstGeom>
          <a:noFill/>
        </p:spPr>
        <p:txBody>
          <a:bodyPr wrap="square" rtlCol="0">
            <a:spAutoFit/>
          </a:bodyPr>
          <a:p>
            <a:r>
              <a:rPr lang="zh-CN" altLang="en-US" sz="1400" b="1"/>
              <a:t>建好市场、基地、农村</a:t>
            </a:r>
            <a:r>
              <a:rPr lang="en-US" altLang="zh-CN" sz="1400" b="1"/>
              <a:t>“</a:t>
            </a:r>
            <a:r>
              <a:rPr lang="zh-CN" altLang="en-US" sz="1400" b="1"/>
              <a:t>三个阵地</a:t>
            </a:r>
            <a:r>
              <a:rPr lang="en-US" altLang="zh-CN" sz="1400" b="1"/>
              <a:t>”</a:t>
            </a:r>
            <a:r>
              <a:rPr lang="zh-CN" altLang="en-US" sz="1400" b="1"/>
              <a:t>，注重线上与线下、省内与省外、培训与实践</a:t>
            </a:r>
            <a:r>
              <a:rPr lang="en-US" altLang="zh-CN" sz="1400" b="1"/>
              <a:t>“</a:t>
            </a:r>
            <a:r>
              <a:rPr lang="zh-CN" altLang="en-US" sz="1400" b="1"/>
              <a:t>三个结合</a:t>
            </a:r>
            <a:r>
              <a:rPr lang="en-US" altLang="zh-CN" sz="1400" b="1"/>
              <a:t>”</a:t>
            </a:r>
            <a:r>
              <a:rPr lang="zh-CN" altLang="en-US" sz="1400" b="1"/>
              <a:t>，紧扣引进、培育、服务</a:t>
            </a:r>
            <a:r>
              <a:rPr lang="en-US" altLang="zh-CN" sz="1400" b="1"/>
              <a:t>“</a:t>
            </a:r>
            <a:r>
              <a:rPr lang="zh-CN" altLang="en-US" sz="1400" b="1"/>
              <a:t>三个环节</a:t>
            </a:r>
            <a:r>
              <a:rPr lang="en-US" altLang="zh-CN" sz="1400" b="1"/>
              <a:t>”</a:t>
            </a:r>
            <a:r>
              <a:rPr lang="zh-CN" altLang="en-US" sz="1400" b="1"/>
              <a:t>，落实人才助推产业、培育提质扩能、优质服务保障</a:t>
            </a:r>
            <a:r>
              <a:rPr lang="en-US" altLang="zh-CN" sz="1400" b="1"/>
              <a:t>“</a:t>
            </a:r>
            <a:r>
              <a:rPr lang="zh-CN" altLang="en-US" sz="1400" b="1"/>
              <a:t>三个要求</a:t>
            </a:r>
            <a:r>
              <a:rPr lang="en-US" altLang="zh-CN" sz="1400" b="1"/>
              <a:t>”</a:t>
            </a:r>
            <a:r>
              <a:rPr lang="zh-CN" altLang="en-US" sz="1400" b="1"/>
              <a:t>，统筹内部、外部、通报</a:t>
            </a:r>
            <a:r>
              <a:rPr lang="en-US" altLang="zh-CN" sz="1400" b="1"/>
              <a:t>“</a:t>
            </a:r>
            <a:r>
              <a:rPr lang="zh-CN" altLang="en-US" sz="1400" b="1"/>
              <a:t>三个维度</a:t>
            </a:r>
            <a:r>
              <a:rPr lang="en-US" altLang="zh-CN" sz="1400" b="1"/>
              <a:t>”</a:t>
            </a:r>
            <a:r>
              <a:rPr lang="zh-CN" altLang="en-US" sz="1400" b="1"/>
              <a:t>，健全内部责任、外部协调、信息通报</a:t>
            </a:r>
            <a:r>
              <a:rPr lang="en-US" altLang="zh-CN" sz="1400" b="1"/>
              <a:t>“</a:t>
            </a:r>
            <a:r>
              <a:rPr lang="zh-CN" altLang="en-US" sz="1400" b="1"/>
              <a:t>三个机制</a:t>
            </a:r>
            <a:r>
              <a:rPr lang="en-US" altLang="zh-CN" sz="1400" b="1"/>
              <a:t>”</a:t>
            </a:r>
            <a:endParaRPr lang="en-US" altLang="zh-CN" sz="1400" b="1"/>
          </a:p>
        </p:txBody>
      </p:sp>
      <p:sp>
        <p:nvSpPr>
          <p:cNvPr id="24" name="文本框 23"/>
          <p:cNvSpPr txBox="1"/>
          <p:nvPr/>
        </p:nvSpPr>
        <p:spPr>
          <a:xfrm>
            <a:off x="2663825" y="2468245"/>
            <a:ext cx="5704840" cy="583565"/>
          </a:xfrm>
          <a:prstGeom prst="rect">
            <a:avLst/>
          </a:prstGeom>
          <a:noFill/>
        </p:spPr>
        <p:txBody>
          <a:bodyPr wrap="square" rtlCol="0">
            <a:spAutoFit/>
          </a:bodyPr>
          <a:p>
            <a:r>
              <a:rPr lang="zh-CN" altLang="en-US" sz="1600" b="1"/>
              <a:t>对劳动力转移就业、劳务经纪人管理和劳务合作联社的构建方式、组织架构、运营管理等方面进行规范</a:t>
            </a:r>
            <a:endParaRPr lang="zh-CN" altLang="en-US" sz="1600" b="1"/>
          </a:p>
        </p:txBody>
      </p:sp>
      <p:sp>
        <p:nvSpPr>
          <p:cNvPr id="25" name="矩形 24"/>
          <p:cNvSpPr/>
          <p:nvPr/>
        </p:nvSpPr>
        <p:spPr>
          <a:xfrm>
            <a:off x="8914765" y="1811020"/>
            <a:ext cx="2392045" cy="347345"/>
          </a:xfrm>
          <a:prstGeom prst="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t>“</a:t>
            </a:r>
            <a:r>
              <a:rPr lang="zh-CN" altLang="en-US"/>
              <a:t>一户一人</a:t>
            </a:r>
            <a:r>
              <a:rPr lang="en-US" altLang="zh-CN"/>
              <a:t>”</a:t>
            </a:r>
            <a:r>
              <a:rPr lang="zh-CN" altLang="en-US"/>
              <a:t>稳定就业</a:t>
            </a:r>
            <a:endParaRPr lang="zh-CN" altLang="en-US"/>
          </a:p>
        </p:txBody>
      </p:sp>
      <p:sp>
        <p:nvSpPr>
          <p:cNvPr id="26" name="矩形 25"/>
          <p:cNvSpPr/>
          <p:nvPr/>
        </p:nvSpPr>
        <p:spPr>
          <a:xfrm>
            <a:off x="9204325" y="2961005"/>
            <a:ext cx="2392045" cy="347345"/>
          </a:xfrm>
          <a:prstGeom prst="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t>“</a:t>
            </a:r>
            <a:r>
              <a:rPr lang="zh-CN" altLang="en-US"/>
              <a:t>一户一技</a:t>
            </a:r>
            <a:r>
              <a:rPr lang="en-US" altLang="zh-CN"/>
              <a:t>”</a:t>
            </a:r>
            <a:r>
              <a:rPr lang="zh-CN" altLang="en-US"/>
              <a:t>强基固本</a:t>
            </a:r>
            <a:endParaRPr lang="zh-CN" altLang="en-US"/>
          </a:p>
        </p:txBody>
      </p:sp>
      <p:sp>
        <p:nvSpPr>
          <p:cNvPr id="27" name="矩形 26"/>
          <p:cNvSpPr/>
          <p:nvPr/>
        </p:nvSpPr>
        <p:spPr>
          <a:xfrm>
            <a:off x="8914765" y="4256405"/>
            <a:ext cx="2681605" cy="347345"/>
          </a:xfrm>
          <a:prstGeom prst="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t>“</a:t>
            </a:r>
            <a:r>
              <a:rPr lang="zh-CN" altLang="en-US"/>
              <a:t>一村百人</a:t>
            </a:r>
            <a:r>
              <a:rPr lang="en-US" altLang="zh-CN"/>
              <a:t>”</a:t>
            </a:r>
            <a:r>
              <a:rPr lang="zh-CN" altLang="en-US"/>
              <a:t>组织化输出</a:t>
            </a:r>
            <a:endParaRPr lang="zh-CN" altLang="en-US"/>
          </a:p>
        </p:txBody>
      </p:sp>
      <p:sp>
        <p:nvSpPr>
          <p:cNvPr id="28" name="矩形 27"/>
          <p:cNvSpPr/>
          <p:nvPr/>
        </p:nvSpPr>
        <p:spPr>
          <a:xfrm>
            <a:off x="9204325" y="5547995"/>
            <a:ext cx="2392045" cy="347345"/>
          </a:xfrm>
          <a:prstGeom prst="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t>“</a:t>
            </a:r>
            <a:r>
              <a:rPr lang="zh-CN" altLang="en-US"/>
              <a:t>百村万户</a:t>
            </a:r>
            <a:r>
              <a:rPr lang="en-US" altLang="zh-CN"/>
              <a:t>”</a:t>
            </a:r>
            <a:r>
              <a:rPr lang="zh-CN" altLang="en-US"/>
              <a:t>全面覆盖</a:t>
            </a: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矩形 7"/>
          <p:cNvSpPr/>
          <p:nvPr/>
        </p:nvSpPr>
        <p:spPr>
          <a:xfrm>
            <a:off x="64770" y="79375"/>
            <a:ext cx="12063095" cy="3937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t>元阳县农民劳务输出专业合作社组织架构及运营示意图</a:t>
            </a:r>
            <a:endParaRPr lang="zh-CN" altLang="en-US"/>
          </a:p>
        </p:txBody>
      </p:sp>
      <p:sp>
        <p:nvSpPr>
          <p:cNvPr id="9" name="矩形 8"/>
          <p:cNvSpPr/>
          <p:nvPr/>
        </p:nvSpPr>
        <p:spPr>
          <a:xfrm>
            <a:off x="4854575" y="630555"/>
            <a:ext cx="1884045"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元阳县委、县政府</a:t>
            </a:r>
            <a:endParaRPr lang="zh-CN" altLang="en-US" sz="1200"/>
          </a:p>
        </p:txBody>
      </p:sp>
      <p:sp>
        <p:nvSpPr>
          <p:cNvPr id="2" name="矩形 1"/>
          <p:cNvSpPr/>
          <p:nvPr/>
        </p:nvSpPr>
        <p:spPr>
          <a:xfrm>
            <a:off x="3551555" y="1607185"/>
            <a:ext cx="108712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县委组织部</a:t>
            </a:r>
            <a:endParaRPr lang="zh-CN" altLang="en-US" sz="1200"/>
          </a:p>
        </p:txBody>
      </p:sp>
      <p:sp>
        <p:nvSpPr>
          <p:cNvPr id="3" name="矩形 2"/>
          <p:cNvSpPr/>
          <p:nvPr/>
        </p:nvSpPr>
        <p:spPr>
          <a:xfrm>
            <a:off x="7089140" y="160718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县人社局</a:t>
            </a:r>
            <a:endParaRPr lang="zh-CN" altLang="en-US" sz="1200"/>
          </a:p>
        </p:txBody>
      </p:sp>
      <p:sp>
        <p:nvSpPr>
          <p:cNvPr id="4" name="矩形 3"/>
          <p:cNvSpPr/>
          <p:nvPr/>
        </p:nvSpPr>
        <p:spPr>
          <a:xfrm>
            <a:off x="2356485" y="2332355"/>
            <a:ext cx="1297305" cy="9899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900"/>
              <a:t>由组织部从县级优秀事业人员和下级乡镇合作社中提名理事会和监事会人员，按章程推选产生</a:t>
            </a:r>
            <a:endParaRPr lang="zh-CN" altLang="en-US" sz="900"/>
          </a:p>
        </p:txBody>
      </p:sp>
      <p:sp>
        <p:nvSpPr>
          <p:cNvPr id="5" name="矩形 4"/>
          <p:cNvSpPr/>
          <p:nvPr/>
        </p:nvSpPr>
        <p:spPr>
          <a:xfrm>
            <a:off x="5029835" y="2651760"/>
            <a:ext cx="1708785"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县级劳务合作联合社</a:t>
            </a:r>
            <a:endParaRPr lang="zh-CN" altLang="en-US" sz="1200"/>
          </a:p>
        </p:txBody>
      </p:sp>
      <p:sp>
        <p:nvSpPr>
          <p:cNvPr id="6" name="矩形 5"/>
          <p:cNvSpPr/>
          <p:nvPr/>
        </p:nvSpPr>
        <p:spPr>
          <a:xfrm>
            <a:off x="10273665" y="2332355"/>
            <a:ext cx="1012190" cy="49847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人力资源</a:t>
            </a:r>
            <a:endParaRPr lang="zh-CN" altLang="en-US" sz="1200"/>
          </a:p>
          <a:p>
            <a:pPr algn="ctr"/>
            <a:r>
              <a:rPr lang="zh-CN" altLang="en-US" sz="1200"/>
              <a:t>服务公司</a:t>
            </a:r>
            <a:endParaRPr lang="zh-CN" altLang="en-US" sz="1200"/>
          </a:p>
        </p:txBody>
      </p:sp>
      <p:sp>
        <p:nvSpPr>
          <p:cNvPr id="7" name="矩形 6"/>
          <p:cNvSpPr/>
          <p:nvPr/>
        </p:nvSpPr>
        <p:spPr>
          <a:xfrm>
            <a:off x="1484630" y="3909060"/>
            <a:ext cx="1272540" cy="582930"/>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t>14</a:t>
            </a:r>
            <a:r>
              <a:rPr lang="zh-CN" altLang="en-US" sz="1200"/>
              <a:t>个乡级党委、政府</a:t>
            </a:r>
            <a:endParaRPr lang="zh-CN" altLang="en-US" sz="1200"/>
          </a:p>
        </p:txBody>
      </p:sp>
      <p:sp>
        <p:nvSpPr>
          <p:cNvPr id="10" name="矩形 9"/>
          <p:cNvSpPr/>
          <p:nvPr/>
        </p:nvSpPr>
        <p:spPr>
          <a:xfrm>
            <a:off x="1829435" y="5219065"/>
            <a:ext cx="126365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各村党总支</a:t>
            </a:r>
            <a:endParaRPr lang="zh-CN" altLang="en-US" sz="1200"/>
          </a:p>
        </p:txBody>
      </p:sp>
      <p:sp>
        <p:nvSpPr>
          <p:cNvPr id="11" name="矩形 10"/>
          <p:cNvSpPr/>
          <p:nvPr/>
        </p:nvSpPr>
        <p:spPr>
          <a:xfrm>
            <a:off x="2543175" y="626808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扶贫专项资金</a:t>
            </a:r>
            <a:endParaRPr lang="zh-CN" altLang="en-US" sz="1200"/>
          </a:p>
        </p:txBody>
      </p:sp>
      <p:sp>
        <p:nvSpPr>
          <p:cNvPr id="12" name="矩形 11"/>
          <p:cNvSpPr/>
          <p:nvPr/>
        </p:nvSpPr>
        <p:spPr>
          <a:xfrm>
            <a:off x="1367790" y="626808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党建专项资金</a:t>
            </a:r>
            <a:endParaRPr lang="zh-CN" altLang="en-US" sz="1200"/>
          </a:p>
        </p:txBody>
      </p:sp>
      <p:sp>
        <p:nvSpPr>
          <p:cNvPr id="13" name="矩形 12"/>
          <p:cNvSpPr/>
          <p:nvPr/>
        </p:nvSpPr>
        <p:spPr>
          <a:xfrm>
            <a:off x="298450" y="626808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村干部</a:t>
            </a:r>
            <a:endParaRPr lang="zh-CN" altLang="en-US" sz="1200"/>
          </a:p>
          <a:p>
            <a:pPr algn="ctr"/>
            <a:r>
              <a:rPr lang="zh-CN" altLang="en-US" sz="1200"/>
              <a:t>绩效</a:t>
            </a:r>
            <a:endParaRPr lang="zh-CN" altLang="en-US" sz="1200"/>
          </a:p>
        </p:txBody>
      </p:sp>
      <p:sp>
        <p:nvSpPr>
          <p:cNvPr id="14" name="矩形 13"/>
          <p:cNvSpPr/>
          <p:nvPr/>
        </p:nvSpPr>
        <p:spPr>
          <a:xfrm>
            <a:off x="3693160" y="626808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公益事业专项资金</a:t>
            </a:r>
            <a:endParaRPr lang="zh-CN" altLang="en-US" sz="1200"/>
          </a:p>
        </p:txBody>
      </p:sp>
      <p:sp>
        <p:nvSpPr>
          <p:cNvPr id="15" name="矩形 14"/>
          <p:cNvSpPr/>
          <p:nvPr/>
        </p:nvSpPr>
        <p:spPr>
          <a:xfrm>
            <a:off x="4854575" y="4110990"/>
            <a:ext cx="223393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t>14</a:t>
            </a:r>
            <a:r>
              <a:rPr lang="zh-CN" altLang="en-US" sz="1200"/>
              <a:t>个乡级劳务合作社</a:t>
            </a:r>
            <a:endParaRPr lang="zh-CN" altLang="en-US" sz="1200"/>
          </a:p>
        </p:txBody>
      </p:sp>
      <p:sp>
        <p:nvSpPr>
          <p:cNvPr id="16" name="矩形 15"/>
          <p:cNvSpPr/>
          <p:nvPr/>
        </p:nvSpPr>
        <p:spPr>
          <a:xfrm>
            <a:off x="5358130" y="5300345"/>
            <a:ext cx="111760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t>134</a:t>
            </a:r>
            <a:r>
              <a:rPr lang="zh-CN" altLang="en-US" sz="1200"/>
              <a:t>个村级劳务合作社</a:t>
            </a:r>
            <a:endParaRPr lang="zh-CN" altLang="en-US" sz="1200"/>
          </a:p>
        </p:txBody>
      </p:sp>
      <p:sp>
        <p:nvSpPr>
          <p:cNvPr id="17" name="矩形 16"/>
          <p:cNvSpPr/>
          <p:nvPr/>
        </p:nvSpPr>
        <p:spPr>
          <a:xfrm>
            <a:off x="9597390" y="4129405"/>
            <a:ext cx="2084070" cy="562610"/>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理事会和监事会人员由乡镇党委从优秀事业人员和村组干部提名，按章程推选产生</a:t>
            </a:r>
            <a:endParaRPr lang="zh-CN" altLang="en-US" sz="1200"/>
          </a:p>
        </p:txBody>
      </p:sp>
      <p:sp>
        <p:nvSpPr>
          <p:cNvPr id="18" name="矩形 17"/>
          <p:cNvSpPr/>
          <p:nvPr/>
        </p:nvSpPr>
        <p:spPr>
          <a:xfrm>
            <a:off x="9067800" y="5155565"/>
            <a:ext cx="2218055" cy="1366520"/>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200"/>
              <a:t>理事会设理事长</a:t>
            </a:r>
            <a:r>
              <a:rPr lang="en-US" altLang="zh-CN" sz="1200"/>
              <a:t>1</a:t>
            </a:r>
            <a:r>
              <a:rPr lang="zh-CN" altLang="en-US" sz="1200"/>
              <a:t>人（推荐党总支书记担任），监事长</a:t>
            </a:r>
            <a:r>
              <a:rPr lang="en-US" altLang="zh-CN" sz="1200"/>
              <a:t>1</a:t>
            </a:r>
            <a:r>
              <a:rPr lang="zh-CN" altLang="en-US" sz="1200"/>
              <a:t>人，理事</a:t>
            </a:r>
            <a:r>
              <a:rPr lang="en-US" altLang="zh-CN" sz="1200"/>
              <a:t>2</a:t>
            </a:r>
            <a:r>
              <a:rPr lang="zh-CN" altLang="en-US" sz="1200"/>
              <a:t>人，人员由村组干部、贫困户</a:t>
            </a:r>
            <a:r>
              <a:rPr lang="en-US" altLang="zh-CN" sz="1200"/>
              <a:t>1</a:t>
            </a:r>
            <a:r>
              <a:rPr lang="zh-CN" altLang="en-US" sz="1200"/>
              <a:t>户</a:t>
            </a:r>
            <a:r>
              <a:rPr lang="en-US" altLang="zh-CN" sz="1200"/>
              <a:t>1</a:t>
            </a:r>
            <a:r>
              <a:rPr lang="zh-CN" altLang="en-US" sz="1200"/>
              <a:t>人提名，按章程推选产生。</a:t>
            </a:r>
            <a:endParaRPr lang="zh-CN" altLang="en-US" sz="1200"/>
          </a:p>
        </p:txBody>
      </p:sp>
      <p:sp>
        <p:nvSpPr>
          <p:cNvPr id="19" name="矩形 18"/>
          <p:cNvSpPr/>
          <p:nvPr/>
        </p:nvSpPr>
        <p:spPr>
          <a:xfrm>
            <a:off x="10167620" y="3070860"/>
            <a:ext cx="1224280" cy="9696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县内</a:t>
            </a:r>
            <a:r>
              <a:rPr lang="en-US" altLang="zh-CN" sz="1200"/>
              <a:t>150</a:t>
            </a:r>
            <a:r>
              <a:rPr lang="zh-CN" altLang="en-US" sz="1200"/>
              <a:t>元</a:t>
            </a:r>
            <a:r>
              <a:rPr lang="en-US" altLang="zh-CN" sz="1200"/>
              <a:t>/</a:t>
            </a:r>
            <a:r>
              <a:rPr lang="zh-CN" altLang="en-US" sz="1200"/>
              <a:t>人；</a:t>
            </a:r>
            <a:endParaRPr lang="zh-CN" altLang="en-US" sz="1200"/>
          </a:p>
          <a:p>
            <a:pPr algn="ctr"/>
            <a:r>
              <a:rPr lang="zh-CN" altLang="en-US" sz="1200"/>
              <a:t>县外</a:t>
            </a:r>
            <a:r>
              <a:rPr lang="en-US" altLang="zh-CN" sz="1200"/>
              <a:t>250</a:t>
            </a:r>
            <a:r>
              <a:rPr lang="zh-CN" altLang="en-US" sz="1200"/>
              <a:t>元</a:t>
            </a:r>
            <a:r>
              <a:rPr lang="en-US" altLang="zh-CN" sz="1200"/>
              <a:t>/</a:t>
            </a:r>
            <a:r>
              <a:rPr lang="zh-CN" altLang="en-US" sz="1200"/>
              <a:t>人；</a:t>
            </a:r>
            <a:endParaRPr lang="zh-CN" altLang="en-US" sz="1200"/>
          </a:p>
          <a:p>
            <a:pPr algn="ctr"/>
            <a:r>
              <a:rPr lang="zh-CN" altLang="en-US" sz="1200"/>
              <a:t>州外</a:t>
            </a:r>
            <a:r>
              <a:rPr lang="en-US" altLang="zh-CN" sz="1200"/>
              <a:t>350</a:t>
            </a:r>
            <a:r>
              <a:rPr lang="zh-CN" altLang="en-US" sz="1200"/>
              <a:t>元</a:t>
            </a:r>
            <a:r>
              <a:rPr lang="en-US" altLang="zh-CN" sz="1200"/>
              <a:t>/</a:t>
            </a:r>
            <a:r>
              <a:rPr lang="zh-CN" altLang="en-US" sz="1200"/>
              <a:t>人；</a:t>
            </a:r>
            <a:endParaRPr lang="zh-CN" altLang="en-US" sz="1200"/>
          </a:p>
          <a:p>
            <a:pPr algn="ctr"/>
            <a:r>
              <a:rPr lang="zh-CN" altLang="en-US" sz="1200"/>
              <a:t>省外</a:t>
            </a:r>
            <a:r>
              <a:rPr lang="en-US" altLang="zh-CN" sz="1200"/>
              <a:t>500</a:t>
            </a:r>
            <a:r>
              <a:rPr lang="zh-CN" altLang="en-US" sz="1200"/>
              <a:t>元</a:t>
            </a:r>
            <a:r>
              <a:rPr lang="en-US" altLang="zh-CN" sz="1200"/>
              <a:t>/</a:t>
            </a:r>
            <a:r>
              <a:rPr lang="zh-CN" altLang="en-US" sz="1200"/>
              <a:t>人。</a:t>
            </a:r>
            <a:endParaRPr lang="zh-CN" altLang="en-US" sz="1200"/>
          </a:p>
        </p:txBody>
      </p:sp>
      <p:sp>
        <p:nvSpPr>
          <p:cNvPr id="20" name="矩形 19"/>
          <p:cNvSpPr/>
          <p:nvPr/>
        </p:nvSpPr>
        <p:spPr>
          <a:xfrm>
            <a:off x="4949190" y="626808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t>购买村总支劳务服务</a:t>
            </a:r>
            <a:endParaRPr lang="zh-CN" altLang="en-US" sz="1000"/>
          </a:p>
        </p:txBody>
      </p:sp>
      <p:sp>
        <p:nvSpPr>
          <p:cNvPr id="21" name="矩形 20"/>
          <p:cNvSpPr/>
          <p:nvPr/>
        </p:nvSpPr>
        <p:spPr>
          <a:xfrm>
            <a:off x="6211570" y="6268085"/>
            <a:ext cx="877570" cy="34734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a:t>留存</a:t>
            </a:r>
            <a:endParaRPr lang="zh-CN" altLang="en-US" sz="1200"/>
          </a:p>
          <a:p>
            <a:pPr algn="ctr"/>
            <a:r>
              <a:rPr lang="zh-CN" altLang="en-US" sz="1200"/>
              <a:t>周转金</a:t>
            </a:r>
            <a:endParaRPr lang="zh-CN" altLang="en-US" sz="1200"/>
          </a:p>
        </p:txBody>
      </p:sp>
      <p:sp>
        <p:nvSpPr>
          <p:cNvPr id="22" name="矩形 21"/>
          <p:cNvSpPr/>
          <p:nvPr/>
        </p:nvSpPr>
        <p:spPr>
          <a:xfrm>
            <a:off x="690245" y="5647690"/>
            <a:ext cx="3542665" cy="75565"/>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4" name="下箭头 23"/>
          <p:cNvSpPr/>
          <p:nvPr/>
        </p:nvSpPr>
        <p:spPr>
          <a:xfrm>
            <a:off x="645795" y="5698490"/>
            <a:ext cx="183515" cy="569595"/>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00" b="1">
                <a:solidFill>
                  <a:schemeClr val="tx1"/>
                </a:solidFill>
              </a:rPr>
              <a:t>收益</a:t>
            </a:r>
            <a:r>
              <a:rPr lang="en-US" altLang="zh-CN" sz="500" b="1">
                <a:solidFill>
                  <a:schemeClr val="tx1"/>
                </a:solidFill>
              </a:rPr>
              <a:t>30%</a:t>
            </a:r>
            <a:endParaRPr lang="en-US" altLang="zh-CN" sz="500" b="1">
              <a:solidFill>
                <a:schemeClr val="tx1"/>
              </a:solidFill>
            </a:endParaRPr>
          </a:p>
        </p:txBody>
      </p:sp>
      <p:sp>
        <p:nvSpPr>
          <p:cNvPr id="25" name="下箭头 24"/>
          <p:cNvSpPr/>
          <p:nvPr/>
        </p:nvSpPr>
        <p:spPr>
          <a:xfrm>
            <a:off x="1715135" y="5698490"/>
            <a:ext cx="183515" cy="569595"/>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00" b="1">
                <a:solidFill>
                  <a:schemeClr val="tx1"/>
                </a:solidFill>
              </a:rPr>
              <a:t>收益</a:t>
            </a:r>
            <a:r>
              <a:rPr lang="en-US" altLang="zh-CN" sz="500" b="1">
                <a:solidFill>
                  <a:schemeClr val="tx1"/>
                </a:solidFill>
              </a:rPr>
              <a:t>30%</a:t>
            </a:r>
            <a:endParaRPr lang="en-US" altLang="zh-CN" sz="500" b="1">
              <a:solidFill>
                <a:schemeClr val="tx1"/>
              </a:solidFill>
            </a:endParaRPr>
          </a:p>
        </p:txBody>
      </p:sp>
      <p:sp>
        <p:nvSpPr>
          <p:cNvPr id="27" name="下箭头 26"/>
          <p:cNvSpPr/>
          <p:nvPr/>
        </p:nvSpPr>
        <p:spPr>
          <a:xfrm>
            <a:off x="4144010" y="5698490"/>
            <a:ext cx="183515" cy="569595"/>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00" b="1">
                <a:solidFill>
                  <a:schemeClr val="tx1"/>
                </a:solidFill>
              </a:rPr>
              <a:t>收益</a:t>
            </a:r>
            <a:r>
              <a:rPr lang="en-US" altLang="zh-CN" sz="500" b="1">
                <a:solidFill>
                  <a:schemeClr val="tx1"/>
                </a:solidFill>
              </a:rPr>
              <a:t>10%</a:t>
            </a:r>
            <a:endParaRPr lang="en-US" altLang="zh-CN" sz="500" b="1">
              <a:solidFill>
                <a:schemeClr val="tx1"/>
              </a:solidFill>
            </a:endParaRPr>
          </a:p>
        </p:txBody>
      </p:sp>
      <p:sp>
        <p:nvSpPr>
          <p:cNvPr id="28" name="矩形 27"/>
          <p:cNvSpPr/>
          <p:nvPr/>
        </p:nvSpPr>
        <p:spPr>
          <a:xfrm>
            <a:off x="2356485" y="5559425"/>
            <a:ext cx="76200" cy="139065"/>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9" name="矩形 28"/>
          <p:cNvSpPr/>
          <p:nvPr/>
        </p:nvSpPr>
        <p:spPr>
          <a:xfrm>
            <a:off x="5203190" y="5698490"/>
            <a:ext cx="1362075" cy="76200"/>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矩形 29"/>
          <p:cNvSpPr/>
          <p:nvPr/>
        </p:nvSpPr>
        <p:spPr>
          <a:xfrm>
            <a:off x="5758815" y="5648325"/>
            <a:ext cx="76200" cy="1066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下箭头 30"/>
          <p:cNvSpPr/>
          <p:nvPr/>
        </p:nvSpPr>
        <p:spPr>
          <a:xfrm>
            <a:off x="5174615" y="5723255"/>
            <a:ext cx="183515" cy="569595"/>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00" b="1">
                <a:solidFill>
                  <a:schemeClr val="tx1"/>
                </a:solidFill>
              </a:rPr>
              <a:t>收益</a:t>
            </a:r>
            <a:r>
              <a:rPr lang="en-US" altLang="zh-CN" sz="500" b="1">
                <a:solidFill>
                  <a:schemeClr val="tx1"/>
                </a:solidFill>
              </a:rPr>
              <a:t>90%</a:t>
            </a:r>
            <a:endParaRPr lang="en-US" altLang="zh-CN" sz="500" b="1">
              <a:solidFill>
                <a:schemeClr val="tx1"/>
              </a:solidFill>
            </a:endParaRPr>
          </a:p>
        </p:txBody>
      </p:sp>
      <p:sp>
        <p:nvSpPr>
          <p:cNvPr id="32" name="下箭头 31"/>
          <p:cNvSpPr/>
          <p:nvPr/>
        </p:nvSpPr>
        <p:spPr>
          <a:xfrm>
            <a:off x="6475730" y="5723255"/>
            <a:ext cx="183515" cy="569595"/>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00" b="1">
                <a:solidFill>
                  <a:schemeClr val="tx1"/>
                </a:solidFill>
              </a:rPr>
              <a:t>收益</a:t>
            </a:r>
            <a:r>
              <a:rPr lang="en-US" altLang="zh-CN" sz="500" b="1">
                <a:solidFill>
                  <a:schemeClr val="tx1"/>
                </a:solidFill>
              </a:rPr>
              <a:t>10%</a:t>
            </a:r>
            <a:endParaRPr lang="en-US" altLang="zh-CN" sz="500" b="1">
              <a:solidFill>
                <a:schemeClr val="tx1"/>
              </a:solidFill>
            </a:endParaRPr>
          </a:p>
        </p:txBody>
      </p:sp>
      <p:sp>
        <p:nvSpPr>
          <p:cNvPr id="33" name="下箭头 32"/>
          <p:cNvSpPr/>
          <p:nvPr/>
        </p:nvSpPr>
        <p:spPr>
          <a:xfrm>
            <a:off x="2890520" y="5722620"/>
            <a:ext cx="183515" cy="546100"/>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00" b="1">
                <a:solidFill>
                  <a:schemeClr val="tx1"/>
                </a:solidFill>
              </a:rPr>
              <a:t>收益</a:t>
            </a:r>
            <a:r>
              <a:rPr lang="en-US" altLang="zh-CN" sz="500" b="1">
                <a:solidFill>
                  <a:schemeClr val="tx1"/>
                </a:solidFill>
              </a:rPr>
              <a:t>30%</a:t>
            </a:r>
            <a:endParaRPr lang="en-US" altLang="zh-CN" sz="500" b="1">
              <a:solidFill>
                <a:schemeClr val="tx1"/>
              </a:solidFill>
            </a:endParaRPr>
          </a:p>
        </p:txBody>
      </p:sp>
      <p:sp>
        <p:nvSpPr>
          <p:cNvPr id="38" name="矩形 37"/>
          <p:cNvSpPr/>
          <p:nvPr/>
        </p:nvSpPr>
        <p:spPr>
          <a:xfrm>
            <a:off x="3116580" y="3618865"/>
            <a:ext cx="754380" cy="21272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900"/>
              <a:t>留存周转金</a:t>
            </a:r>
            <a:endParaRPr lang="zh-CN" altLang="en-US" sz="900"/>
          </a:p>
        </p:txBody>
      </p:sp>
      <p:sp>
        <p:nvSpPr>
          <p:cNvPr id="39" name="矩形 38"/>
          <p:cNvSpPr/>
          <p:nvPr/>
        </p:nvSpPr>
        <p:spPr>
          <a:xfrm>
            <a:off x="7705725" y="3070860"/>
            <a:ext cx="754380" cy="21272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900"/>
              <a:t>留存周转金</a:t>
            </a:r>
            <a:endParaRPr lang="zh-CN" altLang="en-US" sz="900"/>
          </a:p>
        </p:txBody>
      </p:sp>
      <p:sp>
        <p:nvSpPr>
          <p:cNvPr id="40" name="矩形 39"/>
          <p:cNvSpPr/>
          <p:nvPr/>
        </p:nvSpPr>
        <p:spPr>
          <a:xfrm>
            <a:off x="7705725" y="3618865"/>
            <a:ext cx="754380" cy="29019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900"/>
              <a:t>支持村社或开展活动</a:t>
            </a:r>
            <a:endParaRPr lang="zh-CN" altLang="en-US" sz="900"/>
          </a:p>
        </p:txBody>
      </p:sp>
      <p:sp>
        <p:nvSpPr>
          <p:cNvPr id="41" name="下箭头 40"/>
          <p:cNvSpPr/>
          <p:nvPr/>
        </p:nvSpPr>
        <p:spPr>
          <a:xfrm>
            <a:off x="5407660" y="1043940"/>
            <a:ext cx="777240" cy="789940"/>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900">
                <a:solidFill>
                  <a:schemeClr val="tx1"/>
                </a:solidFill>
              </a:rPr>
              <a:t>任务下达</a:t>
            </a:r>
            <a:endParaRPr lang="zh-CN" altLang="en-US" sz="900">
              <a:solidFill>
                <a:schemeClr val="tx1"/>
              </a:solidFill>
            </a:endParaRPr>
          </a:p>
        </p:txBody>
      </p:sp>
      <p:cxnSp>
        <p:nvCxnSpPr>
          <p:cNvPr id="42" name="直接箭头连接符 41"/>
          <p:cNvCxnSpPr/>
          <p:nvPr/>
        </p:nvCxnSpPr>
        <p:spPr>
          <a:xfrm>
            <a:off x="4719320" y="1854835"/>
            <a:ext cx="2239645" cy="0"/>
          </a:xfrm>
          <a:prstGeom prst="straightConnector1">
            <a:avLst/>
          </a:prstGeom>
          <a:ln w="28575" cmpd="sng">
            <a:solidFill>
              <a:schemeClr val="accent3"/>
            </a:solidFill>
            <a:prstDash val="solid"/>
            <a:headEnd type="arrow"/>
            <a:tailEnd type="arrow"/>
          </a:ln>
        </p:spPr>
        <p:style>
          <a:lnRef idx="1">
            <a:schemeClr val="accent1"/>
          </a:lnRef>
          <a:fillRef idx="0">
            <a:schemeClr val="accent1"/>
          </a:fillRef>
          <a:effectRef idx="0">
            <a:schemeClr val="accent1"/>
          </a:effectRef>
          <a:fontRef idx="minor">
            <a:schemeClr val="tx1"/>
          </a:fontRef>
        </p:style>
      </p:cxnSp>
      <p:sp>
        <p:nvSpPr>
          <p:cNvPr id="43" name="下箭头 42"/>
          <p:cNvSpPr/>
          <p:nvPr/>
        </p:nvSpPr>
        <p:spPr>
          <a:xfrm>
            <a:off x="5480685" y="1854835"/>
            <a:ext cx="633095" cy="789940"/>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900">
                <a:solidFill>
                  <a:schemeClr val="tx1"/>
                </a:solidFill>
              </a:rPr>
              <a:t>指导组建</a:t>
            </a:r>
            <a:endParaRPr lang="zh-CN" altLang="en-US" sz="900">
              <a:solidFill>
                <a:schemeClr val="tx1"/>
              </a:solidFill>
            </a:endParaRPr>
          </a:p>
        </p:txBody>
      </p:sp>
      <p:cxnSp>
        <p:nvCxnSpPr>
          <p:cNvPr id="44" name="直接箭头连接符 43"/>
          <p:cNvCxnSpPr/>
          <p:nvPr/>
        </p:nvCxnSpPr>
        <p:spPr>
          <a:xfrm flipV="1">
            <a:off x="5674995" y="3090545"/>
            <a:ext cx="0" cy="93599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p:nvPr/>
        </p:nvCxnSpPr>
        <p:spPr>
          <a:xfrm>
            <a:off x="6090285" y="3070860"/>
            <a:ext cx="0" cy="936625"/>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184900" y="3211830"/>
            <a:ext cx="521970" cy="645160"/>
          </a:xfrm>
          <a:prstGeom prst="rect">
            <a:avLst/>
          </a:prstGeom>
          <a:noFill/>
        </p:spPr>
        <p:txBody>
          <a:bodyPr wrap="square" rtlCol="0">
            <a:spAutoFit/>
          </a:bodyPr>
          <a:p>
            <a:r>
              <a:rPr lang="zh-CN" altLang="zh-CN" sz="900"/>
              <a:t>提交意向输出名单</a:t>
            </a:r>
            <a:endParaRPr lang="zh-CN" altLang="zh-CN" sz="900"/>
          </a:p>
        </p:txBody>
      </p:sp>
      <p:sp>
        <p:nvSpPr>
          <p:cNvPr id="26" name="文本框 25"/>
          <p:cNvSpPr txBox="1"/>
          <p:nvPr/>
        </p:nvSpPr>
        <p:spPr>
          <a:xfrm>
            <a:off x="5029835" y="3188970"/>
            <a:ext cx="601980" cy="922020"/>
          </a:xfrm>
          <a:prstGeom prst="rect">
            <a:avLst/>
          </a:prstGeom>
          <a:noFill/>
        </p:spPr>
        <p:txBody>
          <a:bodyPr wrap="square" rtlCol="0">
            <a:spAutoFit/>
          </a:bodyPr>
          <a:p>
            <a:r>
              <a:rPr lang="zh-CN" altLang="zh-CN" sz="900"/>
              <a:t>按县级社总收益的</a:t>
            </a:r>
            <a:r>
              <a:rPr lang="en-US" altLang="zh-CN" sz="900"/>
              <a:t>30%</a:t>
            </a:r>
            <a:r>
              <a:rPr lang="zh-CN" altLang="en-US" sz="900"/>
              <a:t>分配到乡社</a:t>
            </a:r>
            <a:endParaRPr lang="zh-CN" altLang="en-US" sz="900"/>
          </a:p>
        </p:txBody>
      </p:sp>
      <p:sp>
        <p:nvSpPr>
          <p:cNvPr id="36" name="文本框 35"/>
          <p:cNvSpPr txBox="1"/>
          <p:nvPr/>
        </p:nvSpPr>
        <p:spPr>
          <a:xfrm>
            <a:off x="4838700" y="4573905"/>
            <a:ext cx="836295" cy="506730"/>
          </a:xfrm>
          <a:prstGeom prst="rect">
            <a:avLst/>
          </a:prstGeom>
          <a:noFill/>
        </p:spPr>
        <p:txBody>
          <a:bodyPr wrap="square" rtlCol="0">
            <a:spAutoFit/>
          </a:bodyPr>
          <a:p>
            <a:r>
              <a:rPr lang="zh-CN" altLang="zh-CN" sz="900"/>
              <a:t>按县级社总收益的</a:t>
            </a:r>
            <a:r>
              <a:rPr lang="en-US" altLang="zh-CN" sz="900"/>
              <a:t>50%</a:t>
            </a:r>
            <a:r>
              <a:rPr lang="zh-CN" altLang="en-US" sz="900"/>
              <a:t>分配到乡社</a:t>
            </a:r>
            <a:endParaRPr lang="zh-CN" altLang="en-US" sz="900"/>
          </a:p>
        </p:txBody>
      </p:sp>
      <p:sp>
        <p:nvSpPr>
          <p:cNvPr id="46" name="文本框 45"/>
          <p:cNvSpPr txBox="1"/>
          <p:nvPr/>
        </p:nvSpPr>
        <p:spPr>
          <a:xfrm>
            <a:off x="6261100" y="4573905"/>
            <a:ext cx="612775" cy="645160"/>
          </a:xfrm>
          <a:prstGeom prst="rect">
            <a:avLst/>
          </a:prstGeom>
          <a:noFill/>
        </p:spPr>
        <p:txBody>
          <a:bodyPr wrap="square" rtlCol="0">
            <a:spAutoFit/>
          </a:bodyPr>
          <a:p>
            <a:r>
              <a:rPr lang="zh-CN" altLang="zh-CN" sz="900"/>
              <a:t>提交</a:t>
            </a:r>
            <a:endParaRPr lang="zh-CN" altLang="zh-CN" sz="900"/>
          </a:p>
          <a:p>
            <a:r>
              <a:rPr lang="zh-CN" altLang="zh-CN" sz="900"/>
              <a:t>意向</a:t>
            </a:r>
            <a:endParaRPr lang="zh-CN" altLang="zh-CN" sz="900"/>
          </a:p>
          <a:p>
            <a:r>
              <a:rPr lang="zh-CN" altLang="zh-CN" sz="900"/>
              <a:t>输出</a:t>
            </a:r>
            <a:endParaRPr lang="zh-CN" altLang="zh-CN" sz="900"/>
          </a:p>
          <a:p>
            <a:r>
              <a:rPr lang="zh-CN" altLang="zh-CN" sz="900"/>
              <a:t>名单</a:t>
            </a:r>
            <a:endParaRPr lang="zh-CN" altLang="zh-CN" sz="900"/>
          </a:p>
        </p:txBody>
      </p:sp>
      <p:cxnSp>
        <p:nvCxnSpPr>
          <p:cNvPr id="47" name="直接箭头连接符 46"/>
          <p:cNvCxnSpPr/>
          <p:nvPr/>
        </p:nvCxnSpPr>
        <p:spPr>
          <a:xfrm flipH="1">
            <a:off x="6184900" y="4528820"/>
            <a:ext cx="1905" cy="551815"/>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49" name="直接箭头连接符 48"/>
          <p:cNvCxnSpPr/>
          <p:nvPr/>
        </p:nvCxnSpPr>
        <p:spPr>
          <a:xfrm flipV="1">
            <a:off x="5674995" y="4528820"/>
            <a:ext cx="3810" cy="509905"/>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a:off x="3188335" y="5310505"/>
            <a:ext cx="2094865" cy="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51" name="直接箭头连接符 50"/>
          <p:cNvCxnSpPr/>
          <p:nvPr/>
        </p:nvCxnSpPr>
        <p:spPr>
          <a:xfrm flipH="1">
            <a:off x="3194685" y="5542280"/>
            <a:ext cx="2036445" cy="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3551555" y="4931410"/>
            <a:ext cx="1228725" cy="368300"/>
          </a:xfrm>
          <a:prstGeom prst="rect">
            <a:avLst/>
          </a:prstGeom>
          <a:noFill/>
        </p:spPr>
        <p:txBody>
          <a:bodyPr wrap="square" rtlCol="0">
            <a:spAutoFit/>
          </a:bodyPr>
          <a:p>
            <a:r>
              <a:rPr lang="zh-CN" altLang="en-US" sz="900"/>
              <a:t>指导引领，组织发动形成输出名单</a:t>
            </a:r>
            <a:endParaRPr lang="zh-CN" altLang="en-US" sz="900"/>
          </a:p>
        </p:txBody>
      </p:sp>
      <p:sp>
        <p:nvSpPr>
          <p:cNvPr id="53" name="文本框 52"/>
          <p:cNvSpPr txBox="1"/>
          <p:nvPr/>
        </p:nvSpPr>
        <p:spPr>
          <a:xfrm>
            <a:off x="4445000" y="5566410"/>
            <a:ext cx="622300" cy="645160"/>
          </a:xfrm>
          <a:prstGeom prst="rect">
            <a:avLst/>
          </a:prstGeom>
          <a:noFill/>
        </p:spPr>
        <p:txBody>
          <a:bodyPr wrap="square" rtlCol="0">
            <a:spAutoFit/>
          </a:bodyPr>
          <a:p>
            <a:r>
              <a:rPr lang="zh-CN" altLang="en-US" sz="900"/>
              <a:t>收益</a:t>
            </a:r>
            <a:r>
              <a:rPr lang="en-US" altLang="zh-CN" sz="900"/>
              <a:t>90%</a:t>
            </a:r>
            <a:r>
              <a:rPr lang="zh-CN" altLang="en-US" sz="900"/>
              <a:t>购买基本服务成果</a:t>
            </a:r>
            <a:endParaRPr lang="zh-CN" altLang="en-US" sz="900"/>
          </a:p>
        </p:txBody>
      </p:sp>
      <p:cxnSp>
        <p:nvCxnSpPr>
          <p:cNvPr id="54" name="直接箭头连接符 53"/>
          <p:cNvCxnSpPr/>
          <p:nvPr/>
        </p:nvCxnSpPr>
        <p:spPr>
          <a:xfrm>
            <a:off x="2245360" y="4573905"/>
            <a:ext cx="1270" cy="58166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55" name="文本框 54"/>
          <p:cNvSpPr txBox="1"/>
          <p:nvPr/>
        </p:nvSpPr>
        <p:spPr>
          <a:xfrm>
            <a:off x="2245360" y="4620260"/>
            <a:ext cx="652780" cy="368300"/>
          </a:xfrm>
          <a:prstGeom prst="rect">
            <a:avLst/>
          </a:prstGeom>
          <a:noFill/>
        </p:spPr>
        <p:txBody>
          <a:bodyPr wrap="square" rtlCol="0">
            <a:spAutoFit/>
          </a:bodyPr>
          <a:p>
            <a:r>
              <a:rPr lang="zh-CN" altLang="en-US" sz="900"/>
              <a:t>政策解释任务下达</a:t>
            </a:r>
            <a:endParaRPr lang="zh-CN" altLang="en-US" sz="900"/>
          </a:p>
        </p:txBody>
      </p:sp>
      <p:cxnSp>
        <p:nvCxnSpPr>
          <p:cNvPr id="56" name="直接箭头连接符 55"/>
          <p:cNvCxnSpPr/>
          <p:nvPr/>
        </p:nvCxnSpPr>
        <p:spPr>
          <a:xfrm flipV="1">
            <a:off x="2994660" y="4340860"/>
            <a:ext cx="1785620" cy="254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58" name="文本框 57"/>
          <p:cNvSpPr txBox="1"/>
          <p:nvPr/>
        </p:nvSpPr>
        <p:spPr>
          <a:xfrm>
            <a:off x="3098800" y="3972560"/>
            <a:ext cx="1228725" cy="368300"/>
          </a:xfrm>
          <a:prstGeom prst="rect">
            <a:avLst/>
          </a:prstGeom>
          <a:noFill/>
        </p:spPr>
        <p:txBody>
          <a:bodyPr wrap="square" rtlCol="0">
            <a:spAutoFit/>
          </a:bodyPr>
          <a:p>
            <a:r>
              <a:rPr lang="zh-CN" altLang="en-US" sz="900"/>
              <a:t>指导引领，组织发动形成输出名单</a:t>
            </a:r>
            <a:endParaRPr lang="zh-CN" altLang="en-US" sz="900"/>
          </a:p>
        </p:txBody>
      </p:sp>
      <p:cxnSp>
        <p:nvCxnSpPr>
          <p:cNvPr id="59" name="直接箭头连接符 58"/>
          <p:cNvCxnSpPr/>
          <p:nvPr/>
        </p:nvCxnSpPr>
        <p:spPr>
          <a:xfrm flipH="1">
            <a:off x="1715135" y="2240915"/>
            <a:ext cx="2540" cy="165608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707515" y="2250440"/>
            <a:ext cx="3571875" cy="0"/>
          </a:xfrm>
          <a:prstGeom prst="line">
            <a:avLst/>
          </a:prstGeom>
          <a:ln w="28575" cmpd="sng">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5279390" y="1854835"/>
            <a:ext cx="0" cy="405130"/>
          </a:xfrm>
          <a:prstGeom prst="line">
            <a:avLst/>
          </a:prstGeom>
          <a:ln w="28575" cmpd="sng">
            <a:solidFill>
              <a:schemeClr val="accent3"/>
            </a:solidFill>
            <a:prstDash val="solid"/>
          </a:ln>
        </p:spPr>
        <p:style>
          <a:lnRef idx="1">
            <a:schemeClr val="accent1"/>
          </a:lnRef>
          <a:fillRef idx="0">
            <a:schemeClr val="accent1"/>
          </a:fillRef>
          <a:effectRef idx="0">
            <a:schemeClr val="accent1"/>
          </a:effectRef>
          <a:fontRef idx="minor">
            <a:schemeClr val="tx1"/>
          </a:fontRef>
        </p:style>
      </p:cxnSp>
      <p:sp>
        <p:nvSpPr>
          <p:cNvPr id="62" name="文本框 61"/>
          <p:cNvSpPr txBox="1"/>
          <p:nvPr/>
        </p:nvSpPr>
        <p:spPr>
          <a:xfrm>
            <a:off x="2310130" y="2020570"/>
            <a:ext cx="1241425" cy="229870"/>
          </a:xfrm>
          <a:prstGeom prst="rect">
            <a:avLst/>
          </a:prstGeom>
          <a:noFill/>
        </p:spPr>
        <p:txBody>
          <a:bodyPr wrap="square" rtlCol="0">
            <a:spAutoFit/>
          </a:bodyPr>
          <a:p>
            <a:r>
              <a:rPr lang="zh-CN" altLang="en-US" sz="900"/>
              <a:t>政策解释，任务下达</a:t>
            </a:r>
            <a:endParaRPr lang="zh-CN" altLang="en-US" sz="900"/>
          </a:p>
        </p:txBody>
      </p:sp>
      <p:cxnSp>
        <p:nvCxnSpPr>
          <p:cNvPr id="63" name="直接箭头连接符 62"/>
          <p:cNvCxnSpPr/>
          <p:nvPr/>
        </p:nvCxnSpPr>
        <p:spPr>
          <a:xfrm>
            <a:off x="3825875" y="2822575"/>
            <a:ext cx="1123315" cy="5715"/>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64" name="直接箭头连接符 63"/>
          <p:cNvCxnSpPr/>
          <p:nvPr/>
        </p:nvCxnSpPr>
        <p:spPr>
          <a:xfrm flipH="1">
            <a:off x="3435985" y="2999105"/>
            <a:ext cx="1513205" cy="564515"/>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a:off x="4076700" y="3322320"/>
            <a:ext cx="622300" cy="368300"/>
          </a:xfrm>
          <a:prstGeom prst="rect">
            <a:avLst/>
          </a:prstGeom>
          <a:noFill/>
        </p:spPr>
        <p:txBody>
          <a:bodyPr wrap="square" rtlCol="0">
            <a:spAutoFit/>
          </a:bodyPr>
          <a:p>
            <a:r>
              <a:rPr lang="zh-CN" altLang="en-US" sz="900"/>
              <a:t>获得收益</a:t>
            </a:r>
            <a:r>
              <a:rPr lang="en-US" altLang="zh-CN" sz="900"/>
              <a:t>20%</a:t>
            </a:r>
            <a:endParaRPr lang="en-US" altLang="zh-CN" sz="900"/>
          </a:p>
        </p:txBody>
      </p:sp>
      <p:cxnSp>
        <p:nvCxnSpPr>
          <p:cNvPr id="66" name="直接连接符 65"/>
          <p:cNvCxnSpPr/>
          <p:nvPr/>
        </p:nvCxnSpPr>
        <p:spPr>
          <a:xfrm flipV="1">
            <a:off x="6930390" y="3505835"/>
            <a:ext cx="0" cy="598170"/>
          </a:xfrm>
          <a:prstGeom prst="line">
            <a:avLst/>
          </a:prstGeom>
          <a:ln w="28575" cmpd="sng">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67" name="直接箭头连接符 66"/>
          <p:cNvCxnSpPr/>
          <p:nvPr/>
        </p:nvCxnSpPr>
        <p:spPr>
          <a:xfrm>
            <a:off x="7132955" y="3187065"/>
            <a:ext cx="473075" cy="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68" name="直接箭头连接符 67"/>
          <p:cNvCxnSpPr/>
          <p:nvPr/>
        </p:nvCxnSpPr>
        <p:spPr>
          <a:xfrm>
            <a:off x="7132955" y="3804920"/>
            <a:ext cx="473075" cy="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6930390" y="3505835"/>
            <a:ext cx="202565" cy="0"/>
          </a:xfrm>
          <a:prstGeom prst="line">
            <a:avLst/>
          </a:prstGeom>
          <a:ln w="28575" cmpd="sng">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7142480" y="3177540"/>
            <a:ext cx="0" cy="617855"/>
          </a:xfrm>
          <a:prstGeom prst="line">
            <a:avLst/>
          </a:prstGeom>
          <a:ln w="28575" cmpd="sng">
            <a:solidFill>
              <a:schemeClr val="accent3"/>
            </a:solidFill>
            <a:prstDash val="solid"/>
          </a:ln>
        </p:spPr>
        <p:style>
          <a:lnRef idx="1">
            <a:schemeClr val="accent1"/>
          </a:lnRef>
          <a:fillRef idx="0">
            <a:schemeClr val="accent1"/>
          </a:fillRef>
          <a:effectRef idx="0">
            <a:schemeClr val="accent1"/>
          </a:effectRef>
          <a:fontRef idx="minor">
            <a:schemeClr val="tx1"/>
          </a:fontRef>
        </p:style>
      </p:cxnSp>
      <p:sp>
        <p:nvSpPr>
          <p:cNvPr id="71" name="文本框 70"/>
          <p:cNvSpPr txBox="1"/>
          <p:nvPr/>
        </p:nvSpPr>
        <p:spPr>
          <a:xfrm>
            <a:off x="7089140" y="2843530"/>
            <a:ext cx="622300" cy="368300"/>
          </a:xfrm>
          <a:prstGeom prst="rect">
            <a:avLst/>
          </a:prstGeom>
          <a:noFill/>
        </p:spPr>
        <p:txBody>
          <a:bodyPr wrap="square" rtlCol="0">
            <a:spAutoFit/>
          </a:bodyPr>
          <a:p>
            <a:r>
              <a:rPr lang="zh-CN" altLang="en-US" sz="900"/>
              <a:t>获得收益</a:t>
            </a:r>
            <a:r>
              <a:rPr lang="en-US" altLang="zh-CN" sz="900"/>
              <a:t>20%</a:t>
            </a:r>
            <a:endParaRPr lang="en-US" altLang="zh-CN" sz="900"/>
          </a:p>
        </p:txBody>
      </p:sp>
      <p:sp>
        <p:nvSpPr>
          <p:cNvPr id="72" name="文本框 71"/>
          <p:cNvSpPr txBox="1"/>
          <p:nvPr/>
        </p:nvSpPr>
        <p:spPr>
          <a:xfrm>
            <a:off x="7089140" y="3831590"/>
            <a:ext cx="622300" cy="368300"/>
          </a:xfrm>
          <a:prstGeom prst="rect">
            <a:avLst/>
          </a:prstGeom>
          <a:noFill/>
        </p:spPr>
        <p:txBody>
          <a:bodyPr wrap="square" rtlCol="0">
            <a:spAutoFit/>
          </a:bodyPr>
          <a:p>
            <a:r>
              <a:rPr lang="zh-CN" altLang="en-US" sz="900"/>
              <a:t>获得收益</a:t>
            </a:r>
            <a:r>
              <a:rPr lang="en-US" altLang="zh-CN" sz="900"/>
              <a:t>80%</a:t>
            </a:r>
            <a:endParaRPr lang="en-US" altLang="zh-CN" sz="900"/>
          </a:p>
        </p:txBody>
      </p:sp>
      <p:cxnSp>
        <p:nvCxnSpPr>
          <p:cNvPr id="73" name="直接箭头连接符 72"/>
          <p:cNvCxnSpPr/>
          <p:nvPr/>
        </p:nvCxnSpPr>
        <p:spPr>
          <a:xfrm flipH="1" flipV="1">
            <a:off x="7142480" y="4343400"/>
            <a:ext cx="2393950" cy="1905"/>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74" name="直接箭头连接符 73"/>
          <p:cNvCxnSpPr/>
          <p:nvPr/>
        </p:nvCxnSpPr>
        <p:spPr>
          <a:xfrm flipH="1">
            <a:off x="6630670" y="5469890"/>
            <a:ext cx="2278380" cy="762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81" name="矩形 80"/>
          <p:cNvSpPr/>
          <p:nvPr/>
        </p:nvSpPr>
        <p:spPr>
          <a:xfrm>
            <a:off x="8069580" y="1546225"/>
            <a:ext cx="3147060" cy="182880"/>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400">
                <a:solidFill>
                  <a:schemeClr val="tx1"/>
                </a:solidFill>
              </a:rPr>
              <a:t>政策资金下达</a:t>
            </a:r>
            <a:endParaRPr lang="zh-CN" altLang="en-US" sz="1400">
              <a:solidFill>
                <a:schemeClr val="tx1"/>
              </a:solidFill>
            </a:endParaRPr>
          </a:p>
        </p:txBody>
      </p:sp>
      <p:sp>
        <p:nvSpPr>
          <p:cNvPr id="85" name="下箭头 84"/>
          <p:cNvSpPr/>
          <p:nvPr/>
        </p:nvSpPr>
        <p:spPr>
          <a:xfrm>
            <a:off x="11045190" y="1607185"/>
            <a:ext cx="240665" cy="729615"/>
          </a:xfrm>
          <a:prstGeom prst="down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7" name="左箭头 86"/>
          <p:cNvSpPr/>
          <p:nvPr/>
        </p:nvSpPr>
        <p:spPr>
          <a:xfrm>
            <a:off x="8069580" y="1774190"/>
            <a:ext cx="2577465" cy="396240"/>
          </a:xfrm>
          <a:prstGeom prst="leftArrow">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提供相关资料，申报政策资金</a:t>
            </a:r>
            <a:endParaRPr lang="zh-CN" altLang="en-US" sz="1000">
              <a:solidFill>
                <a:schemeClr val="tx1"/>
              </a:solidFill>
            </a:endParaRPr>
          </a:p>
        </p:txBody>
      </p:sp>
      <p:sp>
        <p:nvSpPr>
          <p:cNvPr id="88" name="矩形 87"/>
          <p:cNvSpPr/>
          <p:nvPr/>
        </p:nvSpPr>
        <p:spPr>
          <a:xfrm>
            <a:off x="10405110" y="1873885"/>
            <a:ext cx="241300" cy="434975"/>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89" name="直接箭头连接符 88"/>
          <p:cNvCxnSpPr/>
          <p:nvPr/>
        </p:nvCxnSpPr>
        <p:spPr>
          <a:xfrm flipH="1">
            <a:off x="6873875" y="2694940"/>
            <a:ext cx="2971800" cy="14859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90" name="直接箭头连接符 89"/>
          <p:cNvCxnSpPr/>
          <p:nvPr/>
        </p:nvCxnSpPr>
        <p:spPr>
          <a:xfrm flipV="1">
            <a:off x="6930390" y="2496185"/>
            <a:ext cx="3253105" cy="183515"/>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92" name="直接箭头连接符 91"/>
          <p:cNvCxnSpPr/>
          <p:nvPr/>
        </p:nvCxnSpPr>
        <p:spPr>
          <a:xfrm flipV="1">
            <a:off x="9864725" y="2762250"/>
            <a:ext cx="0" cy="704850"/>
          </a:xfrm>
          <a:prstGeom prst="straightConnector1">
            <a:avLst/>
          </a:prstGeom>
          <a:ln w="28575" cmpd="sng">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9864725" y="3467100"/>
            <a:ext cx="193040" cy="0"/>
          </a:xfrm>
          <a:prstGeom prst="line">
            <a:avLst/>
          </a:prstGeom>
          <a:ln w="28575" cmpd="sng">
            <a:solidFill>
              <a:schemeClr val="accent3"/>
            </a:solidFill>
            <a:prstDash val="solid"/>
          </a:ln>
        </p:spPr>
        <p:style>
          <a:lnRef idx="1">
            <a:schemeClr val="accent1"/>
          </a:lnRef>
          <a:fillRef idx="0">
            <a:schemeClr val="accent1"/>
          </a:fillRef>
          <a:effectRef idx="0">
            <a:schemeClr val="accent1"/>
          </a:effectRef>
          <a:fontRef idx="minor">
            <a:schemeClr val="tx1"/>
          </a:fontRef>
        </p:style>
      </p:cxnSp>
      <p:sp>
        <p:nvSpPr>
          <p:cNvPr id="94" name="文本框 93"/>
          <p:cNvSpPr txBox="1"/>
          <p:nvPr/>
        </p:nvSpPr>
        <p:spPr>
          <a:xfrm>
            <a:off x="7376795" y="2332355"/>
            <a:ext cx="1925320" cy="229870"/>
          </a:xfrm>
          <a:prstGeom prst="rect">
            <a:avLst/>
          </a:prstGeom>
          <a:noFill/>
        </p:spPr>
        <p:txBody>
          <a:bodyPr wrap="square" rtlCol="0">
            <a:spAutoFit/>
          </a:bodyPr>
          <a:p>
            <a:r>
              <a:rPr lang="zh-CN" altLang="en-US" sz="900"/>
              <a:t>审核人员名单，提供劳务资源</a:t>
            </a:r>
            <a:endParaRPr lang="zh-CN" altLang="en-US" sz="900"/>
          </a:p>
        </p:txBody>
      </p:sp>
      <p:sp>
        <p:nvSpPr>
          <p:cNvPr id="95" name="文本框 94"/>
          <p:cNvSpPr txBox="1"/>
          <p:nvPr/>
        </p:nvSpPr>
        <p:spPr>
          <a:xfrm>
            <a:off x="7711440" y="2822575"/>
            <a:ext cx="2345690" cy="229870"/>
          </a:xfrm>
          <a:prstGeom prst="rect">
            <a:avLst/>
          </a:prstGeom>
          <a:noFill/>
        </p:spPr>
        <p:txBody>
          <a:bodyPr wrap="square" rtlCol="0">
            <a:spAutoFit/>
          </a:bodyPr>
          <a:p>
            <a:r>
              <a:rPr lang="zh-CN" altLang="en-US" sz="900"/>
              <a:t>用企业收入，按协议购买基本服务成果</a:t>
            </a:r>
            <a:endParaRPr lang="zh-CN" altLang="en-US" sz="900"/>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红色底纹">
  <a:themeElements>
    <a:clrScheme name="">
      <a:dk1>
        <a:srgbClr val="000000"/>
      </a:dk1>
      <a:lt1>
        <a:srgbClr val="FFFFFF"/>
      </a:lt1>
      <a:dk2>
        <a:srgbClr val="000000"/>
      </a:dk2>
      <a:lt2>
        <a:srgbClr val="969696"/>
      </a:lt2>
      <a:accent1>
        <a:srgbClr val="A50021"/>
      </a:accent1>
      <a:accent2>
        <a:srgbClr val="CC0000"/>
      </a:accent2>
      <a:accent3>
        <a:srgbClr val="FFFFFF"/>
      </a:accent3>
      <a:accent4>
        <a:srgbClr val="000000"/>
      </a:accent4>
      <a:accent5>
        <a:srgbClr val="CFAAAB"/>
      </a:accent5>
      <a:accent6>
        <a:srgbClr val="B70000"/>
      </a:accent6>
      <a:hlink>
        <a:srgbClr val="FF6600"/>
      </a:hlink>
      <a:folHlink>
        <a:srgbClr val="FF99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A50021"/>
        </a:accent1>
        <a:accent2>
          <a:srgbClr val="CC0000"/>
        </a:accent2>
        <a:accent3>
          <a:srgbClr val="FFFFFF"/>
        </a:accent3>
        <a:accent4>
          <a:srgbClr val="000000"/>
        </a:accent4>
        <a:accent5>
          <a:srgbClr val="CFAAAB"/>
        </a:accent5>
        <a:accent6>
          <a:srgbClr val="B700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9137</Words>
  <Application>WPS 演示</Application>
  <PresentationFormat>宽屏</PresentationFormat>
  <Paragraphs>475</Paragraphs>
  <Slides>13</Slides>
  <Notes>0</Notes>
  <HiddenSlides>0</HiddenSlides>
  <MMClips>0</MMClips>
  <ScaleCrop>false</ScaleCrop>
  <HeadingPairs>
    <vt:vector size="8" baseType="variant">
      <vt:variant>
        <vt:lpstr>已用的字体</vt:lpstr>
      </vt:variant>
      <vt:variant>
        <vt:i4>9</vt:i4>
      </vt:variant>
      <vt:variant>
        <vt:lpstr>主题</vt:lpstr>
      </vt:variant>
      <vt:variant>
        <vt:i4>2</vt:i4>
      </vt:variant>
      <vt:variant>
        <vt:lpstr>嵌入 OLE 服务器</vt:lpstr>
      </vt:variant>
      <vt:variant>
        <vt:i4>1</vt:i4>
      </vt:variant>
      <vt:variant>
        <vt:lpstr>幻灯片标题</vt:lpstr>
      </vt:variant>
      <vt:variant>
        <vt:i4>13</vt:i4>
      </vt:variant>
    </vt:vector>
  </HeadingPairs>
  <TitlesOfParts>
    <vt:vector size="25" baseType="lpstr">
      <vt:lpstr>Arial</vt:lpstr>
      <vt:lpstr>宋体</vt:lpstr>
      <vt:lpstr>Wingdings</vt:lpstr>
      <vt:lpstr>方正黑体_GBK</vt:lpstr>
      <vt:lpstr>Arial Unicode MS</vt:lpstr>
      <vt:lpstr>方正仿宋_GBK</vt:lpstr>
      <vt:lpstr>微软雅黑</vt:lpstr>
      <vt:lpstr>Calibri Light</vt:lpstr>
      <vt:lpstr>Calibri</vt:lpstr>
      <vt:lpstr>Office 主题</vt:lpstr>
      <vt:lpstr>红色底纹</vt:lpstr>
      <vt:lpstr>Equation.KSEE3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红河州元阳县党政机关单位</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姚健鑫</dc:creator>
  <cp:lastModifiedBy>邱彭渝丶</cp:lastModifiedBy>
  <cp:revision>17</cp:revision>
  <dcterms:created xsi:type="dcterms:W3CDTF">2021-03-25T02:49:00Z</dcterms:created>
  <dcterms:modified xsi:type="dcterms:W3CDTF">2021-03-28T11:49:19Z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2052-11.1.0.10356</vt:lpwstr>
  </property>
  <property fmtid="{D5CDD505-2E9C-101B-9397-08002B2CF9AE}" pid="3" name="ICV">
    <vt:lpwstr>E933712FB98C48A49B18D6B70B8CF450</vt:lpwstr>
  </property>
</Properties>
</file>