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12"/>
  </p:notesMasterIdLst>
  <p:handoutMasterIdLst>
    <p:handoutMasterId r:id="rId13"/>
  </p:handoutMasterIdLst>
  <p:sldIdLst>
    <p:sldId id="272" r:id="rId3"/>
    <p:sldId id="273" r:id="rId4"/>
    <p:sldId id="258" r:id="rId5"/>
    <p:sldId id="269" r:id="rId6"/>
    <p:sldId id="268" r:id="rId7"/>
    <p:sldId id="271" r:id="rId8"/>
    <p:sldId id="270" r:id="rId9"/>
    <p:sldId id="274" r:id="rId10"/>
    <p:sldId id="276" r:id="rId11"/>
  </p:sldIdLst>
  <p:sldSz cx="9144000" cy="6858000" type="screen4x3"/>
  <p:notesSz cx="6858000" cy="9144000"/>
  <p:custDataLst>
    <p:tags r:id="rId1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EEDD60"/>
    <a:srgbClr val="A9DA74"/>
    <a:srgbClr val="BAE18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Objects="1">
      <p:cViewPr varScale="1">
        <p:scale>
          <a:sx n="84" d="100"/>
          <a:sy n="84" d="100"/>
        </p:scale>
        <p:origin x="-1554" y="-78"/>
      </p:cViewPr>
      <p:guideLst>
        <p:guide orient="horz" pos="2170"/>
        <p:guide pos="291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0E0CC23B-AB2C-4F65-B899-73621E951EDA}" type="datetimeFigureOut">
              <a:rPr lang="zh-CN" altLang="en-US"/>
              <a:pPr>
                <a:defRPr/>
              </a:pPr>
              <a:t>2020/12/24</a:t>
            </a:fld>
            <a:endParaRPr lang="en-US" altLang="zh-CN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0" hangingPunct="0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3E53B36E-0688-41F0-8317-DAD8460D181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279D952-6B43-462A-9C5A-95206F10DD66}" type="datetimeFigureOut">
              <a:rPr lang="zh-CN" altLang="en-US"/>
              <a:pPr>
                <a:defRPr/>
              </a:pPr>
              <a:t>2020/12/24</a:t>
            </a:fld>
            <a:endParaRPr lang="en-US" altLang="zh-CN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0" hangingPunct="0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4BBC1D05-9905-4AEC-AADA-2F850D7DE22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915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2A24F-7CA4-462B-9116-C8466B3F697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185A7-0CC5-4230-8324-BFA8D8D04D6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0B667-9C08-4FB1-A55B-AB4B0D48F9F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3BA78-39DA-4CA7-962B-7CF2B3C562E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27831-8170-4E57-BA56-AC33BFDA2D8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4800F-1133-4EE4-9643-B6EDE4FBCAC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85253-CC6D-45EA-82B7-25FE9A3E086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B1F1C-27A2-4C25-B01C-23C73DE0AFD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6DA5B-5531-46CB-AC88-C6EB9907392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F8DDF-F2F8-482F-BD76-5CEBD7DC35F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322E1-2E39-466E-90EE-7F1D305088B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12/24/2020</a:t>
            </a:fld>
            <a:endParaRPr 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sz="1400" dirty="0">
              <a:solidFill>
                <a:srgbClr val="FFFFFF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EEE3DD-D88A-467D-BE81-306F6E93AEE6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FB0A6E-CA33-49F4-A1CF-199ED0475F8E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5B37DC-E35D-4206-BCD0-88B2C4D80D15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68F8B1-AF58-4819-9B5B-09D26013594D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3AD768-4F5D-4774-A1B2-03A9501CF16A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CC0B75-2A82-4D74-AA7E-5DDD4676F8E5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4ED767-1FA1-4B80-A350-5AFE16AB6E11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单圆角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AA887097-A62E-4C54-A0FB-D4DF734E3107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任意多边形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B4FC55-F132-4F49-8C0F-7EE210EFD7E0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6E654C-3935-49BF-8B43-342AF9392400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 userDrawn="1"/>
        </p:nvSpPr>
        <p:spPr bwMode="auto">
          <a:xfrm>
            <a:off x="0" y="-23813"/>
            <a:ext cx="9144000" cy="430213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A1AD2FBB-DC7D-489C-9054-720156D0511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3080" name="Rectangle 8"/>
          <p:cNvSpPr>
            <a:spLocks noChangeArrowheads="1"/>
          </p:cNvSpPr>
          <p:nvPr userDrawn="1"/>
        </p:nvSpPr>
        <p:spPr bwMode="auto">
          <a:xfrm>
            <a:off x="0" y="6126163"/>
            <a:ext cx="9144000" cy="731837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81" name="AutoShape 9"/>
          <p:cNvSpPr>
            <a:spLocks noChangeArrowheads="1"/>
          </p:cNvSpPr>
          <p:nvPr userDrawn="1"/>
        </p:nvSpPr>
        <p:spPr bwMode="auto">
          <a:xfrm>
            <a:off x="8102600" y="6346825"/>
            <a:ext cx="358775" cy="358775"/>
          </a:xfrm>
          <a:prstGeom prst="diamond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82" name="AutoShape 10"/>
          <p:cNvSpPr>
            <a:spLocks noChangeArrowheads="1"/>
          </p:cNvSpPr>
          <p:nvPr userDrawn="1"/>
        </p:nvSpPr>
        <p:spPr bwMode="auto">
          <a:xfrm>
            <a:off x="7985125" y="6588125"/>
            <a:ext cx="234950" cy="236538"/>
          </a:xfrm>
          <a:prstGeom prst="diamond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83" name="AutoShape 11"/>
          <p:cNvSpPr>
            <a:spLocks noChangeArrowheads="1"/>
          </p:cNvSpPr>
          <p:nvPr userDrawn="1"/>
        </p:nvSpPr>
        <p:spPr bwMode="auto">
          <a:xfrm>
            <a:off x="8339138" y="6588125"/>
            <a:ext cx="236537" cy="236538"/>
          </a:xfrm>
          <a:prstGeom prst="diamond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84" name="AutoShape 12"/>
          <p:cNvSpPr>
            <a:spLocks noChangeArrowheads="1"/>
          </p:cNvSpPr>
          <p:nvPr userDrawn="1"/>
        </p:nvSpPr>
        <p:spPr bwMode="auto">
          <a:xfrm>
            <a:off x="7978775" y="6237288"/>
            <a:ext cx="234950" cy="236537"/>
          </a:xfrm>
          <a:prstGeom prst="diamond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85" name="AutoShape 13"/>
          <p:cNvSpPr>
            <a:spLocks noChangeArrowheads="1"/>
          </p:cNvSpPr>
          <p:nvPr userDrawn="1"/>
        </p:nvSpPr>
        <p:spPr bwMode="auto">
          <a:xfrm>
            <a:off x="8339138" y="6235700"/>
            <a:ext cx="236537" cy="236538"/>
          </a:xfrm>
          <a:prstGeom prst="diamond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A1AD2FBB-DC7D-489C-9054-720156D0511B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  <p:grpSp>
        <p:nvGrpSpPr>
          <p:cNvPr id="2" name="组合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143868" cy="809208"/>
          </a:xfrm>
        </p:spPr>
        <p:txBody>
          <a:bodyPr>
            <a:noAutofit/>
          </a:bodyPr>
          <a:lstStyle/>
          <a:p>
            <a:r>
              <a:rPr lang="en-US" altLang="zh-CN" sz="4000" kern="1000" spc="-70" dirty="0" smtClean="0">
                <a:solidFill>
                  <a:schemeClr val="tx1"/>
                </a:solidFill>
              </a:rPr>
              <a:t>“</a:t>
            </a:r>
            <a:r>
              <a:rPr lang="zh-CN" altLang="en-US" sz="4000" kern="1000" spc="-70" dirty="0" smtClean="0">
                <a:solidFill>
                  <a:schemeClr val="tx1"/>
                </a:solidFill>
              </a:rPr>
              <a:t>就业</a:t>
            </a:r>
            <a:r>
              <a:rPr lang="en-US" altLang="zh-CN" sz="4000" kern="1000" spc="-70" dirty="0" smtClean="0">
                <a:solidFill>
                  <a:schemeClr val="tx1"/>
                </a:solidFill>
              </a:rPr>
              <a:t>110</a:t>
            </a:r>
            <a:r>
              <a:rPr lang="zh-CN" altLang="en-US" sz="4000" kern="1000" spc="-70" dirty="0" smtClean="0">
                <a:solidFill>
                  <a:schemeClr val="tx1"/>
                </a:solidFill>
              </a:rPr>
              <a:t>”“三个工作日”帮助就业</a:t>
            </a:r>
            <a:endParaRPr lang="zh-CN" altLang="en-US" sz="4000" kern="1000" spc="-70" dirty="0">
              <a:solidFill>
                <a:schemeClr val="tx1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059832" y="4581128"/>
            <a:ext cx="6400800" cy="911225"/>
          </a:xfrm>
        </p:spPr>
        <p:txBody>
          <a:bodyPr>
            <a:normAutofit/>
          </a:bodyPr>
          <a:lstStyle/>
          <a:p>
            <a:pPr algn="ctr"/>
            <a:r>
              <a:rPr lang="zh-CN" altLang="en-US" sz="3600" b="1" kern="1000" spc="-70" dirty="0" smtClean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内江市就业创业促进中心</a:t>
            </a:r>
            <a:endParaRPr lang="zh-CN" altLang="en-US" sz="3600" b="1" kern="1000" spc="-70" dirty="0"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/>
          <a:lstStyle/>
          <a:p>
            <a:pPr algn="ctr"/>
            <a:r>
              <a:rPr lang="zh-CN" altLang="en-US" dirty="0" smtClean="0"/>
              <a:t>内江市就业</a:t>
            </a:r>
            <a:r>
              <a:rPr lang="en-US" altLang="zh-CN" dirty="0" smtClean="0"/>
              <a:t>110</a:t>
            </a:r>
            <a:r>
              <a:rPr lang="zh-CN" altLang="en-US" dirty="0" smtClean="0"/>
              <a:t>服务中心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1422082"/>
          </a:xfrm>
        </p:spPr>
        <p:txBody>
          <a:bodyPr/>
          <a:lstStyle/>
          <a:p>
            <a:r>
              <a:rPr lang="zh-CN" altLang="en-US" dirty="0" smtClean="0">
                <a:latin typeface="+mn-ea"/>
              </a:rPr>
              <a:t>内江市就业</a:t>
            </a:r>
            <a:r>
              <a:rPr lang="en-US" altLang="zh-CN" dirty="0" smtClean="0">
                <a:latin typeface="+mn-ea"/>
              </a:rPr>
              <a:t>110</a:t>
            </a:r>
            <a:r>
              <a:rPr lang="zh-CN" altLang="en-US" dirty="0" smtClean="0">
                <a:latin typeface="+mn-ea"/>
              </a:rPr>
              <a:t>服务中心成立于</a:t>
            </a:r>
            <a:r>
              <a:rPr lang="en-US" altLang="zh-CN" dirty="0" smtClean="0">
                <a:latin typeface="+mn-ea"/>
              </a:rPr>
              <a:t>2014</a:t>
            </a:r>
            <a:r>
              <a:rPr lang="zh-CN" altLang="en-US" dirty="0" smtClean="0">
                <a:latin typeface="+mn-ea"/>
              </a:rPr>
              <a:t>年</a:t>
            </a:r>
            <a:r>
              <a:rPr lang="en-US" altLang="zh-CN" dirty="0" smtClean="0">
                <a:latin typeface="+mn-ea"/>
              </a:rPr>
              <a:t>5</a:t>
            </a:r>
            <a:r>
              <a:rPr lang="zh-CN" altLang="en-US" dirty="0" smtClean="0">
                <a:latin typeface="+mn-ea"/>
              </a:rPr>
              <a:t>月，</a:t>
            </a:r>
            <a:r>
              <a:rPr lang="en-US" altLang="zh-CN" dirty="0" smtClean="0">
                <a:latin typeface="+mn-ea"/>
              </a:rPr>
              <a:t>2014</a:t>
            </a:r>
            <a:r>
              <a:rPr lang="zh-CN" altLang="en-US" dirty="0" smtClean="0">
                <a:latin typeface="+mn-ea"/>
              </a:rPr>
              <a:t>年底正式运行，入围了</a:t>
            </a:r>
            <a:r>
              <a:rPr lang="en-US" altLang="zh-CN" dirty="0" smtClean="0">
                <a:latin typeface="+mn-ea"/>
              </a:rPr>
              <a:t>2017</a:t>
            </a:r>
            <a:r>
              <a:rPr lang="zh-CN" altLang="en-US" dirty="0" smtClean="0">
                <a:latin typeface="+mn-ea"/>
              </a:rPr>
              <a:t>年度四川省云计算、大数据及制造业与互联网融合发展示范项目。</a:t>
            </a:r>
            <a:endParaRPr lang="en-US" altLang="zh-CN" dirty="0" smtClean="0">
              <a:latin typeface="+mn-ea"/>
            </a:endParaRPr>
          </a:p>
          <a:p>
            <a:pPr>
              <a:buNone/>
            </a:pPr>
            <a:endParaRPr lang="en-US" altLang="zh-CN" dirty="0" smtClean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16113"/>
            <a:ext cx="5554663" cy="936625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3600" dirty="0" smtClean="0">
                <a:ea typeface="黑体" panose="02010609060101010101" pitchFamily="49" charset="-122"/>
              </a:rPr>
              <a:t>一、服务宗旨</a:t>
            </a:r>
            <a:endParaRPr lang="en-US" altLang="zh-CN" sz="3600" dirty="0" smtClean="0">
              <a:ea typeface="黑体" panose="02010609060101010101" pitchFamily="49" charset="-122"/>
            </a:endParaRPr>
          </a:p>
        </p:txBody>
      </p:sp>
      <p:sp>
        <p:nvSpPr>
          <p:cNvPr id="41987" name="Line 4"/>
          <p:cNvSpPr>
            <a:spLocks noChangeShapeType="1"/>
          </p:cNvSpPr>
          <p:nvPr/>
        </p:nvSpPr>
        <p:spPr bwMode="auto">
          <a:xfrm>
            <a:off x="561975" y="1268413"/>
            <a:ext cx="777716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88" name="Rectangle 6"/>
          <p:cNvSpPr>
            <a:spLocks noChangeArrowheads="1"/>
          </p:cNvSpPr>
          <p:nvPr/>
        </p:nvSpPr>
        <p:spPr bwMode="auto">
          <a:xfrm>
            <a:off x="250825" y="6308725"/>
            <a:ext cx="7881938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建设群众满意的公共就业服务体系    推动 “互联网</a:t>
            </a:r>
            <a:r>
              <a:rPr lang="en-US" altLang="zh-CN">
                <a:solidFill>
                  <a:schemeClr val="bg1"/>
                </a:solidFill>
              </a:rPr>
              <a:t>+</a:t>
            </a:r>
            <a:r>
              <a:rPr lang="zh-CN" altLang="en-US">
                <a:solidFill>
                  <a:schemeClr val="bg1"/>
                </a:solidFill>
              </a:rPr>
              <a:t>就业”信息化建设</a:t>
            </a:r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457200" y="3143248"/>
            <a:ext cx="8334375" cy="29238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4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拨打</a:t>
            </a:r>
            <a:r>
              <a:rPr lang="en-US" altLang="zh-CN" sz="4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2959110</a:t>
            </a:r>
            <a:r>
              <a:rPr lang="zh-CN" altLang="en-US" sz="4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4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hangingPunct="0">
              <a:spcBef>
                <a:spcPct val="20000"/>
              </a:spcBef>
            </a:pPr>
            <a:r>
              <a:rPr lang="zh-CN" altLang="en-US" sz="4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4000" dirty="0">
                <a:ea typeface="楷体" panose="02010609060101010101" pitchFamily="49" charset="-122"/>
              </a:rPr>
              <a:t>不挑不选，三个工作日推荐就业</a:t>
            </a: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</a:p>
          <a:p>
            <a:pPr eaLnBrk="0" hangingPunct="0">
              <a:spcBef>
                <a:spcPct val="20000"/>
              </a:spcBef>
            </a:pPr>
            <a:endParaRPr lang="zh-CN" altLang="en-US" sz="4000" dirty="0">
              <a:ea typeface="楷体" panose="02010609060101010101" pitchFamily="49" charset="-122"/>
            </a:endParaRPr>
          </a:p>
          <a:p>
            <a:pPr eaLnBrk="0" hangingPunct="0">
              <a:spcBef>
                <a:spcPct val="20000"/>
              </a:spcBef>
            </a:pPr>
            <a:endParaRPr lang="zh-CN" altLang="en-US" sz="4000" dirty="0">
              <a:ea typeface="楷体" panose="02010609060101010101" pitchFamily="49" charset="-122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914400" y="477838"/>
            <a:ext cx="8229600" cy="720725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altLang="en-US" sz="3200" smtClean="0">
                <a:solidFill>
                  <a:schemeClr val="bg2">
                    <a:lumMod val="50000"/>
                  </a:schemeClr>
                </a:solidFill>
              </a:rPr>
              <a:t>内江市就业110服务中心情况介绍</a:t>
            </a:r>
            <a:endParaRPr lang="zh-CN" altLang="en-US" sz="3200" dirty="0" smtClean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41986" grpId="0" build="p"/>
      <p:bldP spid="4199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1975" y="1500174"/>
            <a:ext cx="3929058" cy="798507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3600" dirty="0" smtClean="0">
                <a:ea typeface="黑体" panose="02010609060101010101" pitchFamily="49" charset="-122"/>
              </a:rPr>
              <a:t>二、服务热线</a:t>
            </a:r>
            <a:endParaRPr lang="zh-CN" altLang="en-US" sz="3600" dirty="0" smtClean="0"/>
          </a:p>
        </p:txBody>
      </p:sp>
      <p:sp>
        <p:nvSpPr>
          <p:cNvPr id="44035" name="Line 4"/>
          <p:cNvSpPr>
            <a:spLocks noChangeShapeType="1"/>
          </p:cNvSpPr>
          <p:nvPr/>
        </p:nvSpPr>
        <p:spPr bwMode="auto">
          <a:xfrm>
            <a:off x="561975" y="1268413"/>
            <a:ext cx="777716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036" name="Rectangle 5"/>
          <p:cNvSpPr>
            <a:spLocks noChangeArrowheads="1"/>
          </p:cNvSpPr>
          <p:nvPr/>
        </p:nvSpPr>
        <p:spPr bwMode="auto">
          <a:xfrm>
            <a:off x="250825" y="6308725"/>
            <a:ext cx="7881938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建设群众满意的公共就业服务体系    推动 “互联网</a:t>
            </a:r>
            <a:r>
              <a:rPr lang="en-US" altLang="zh-CN">
                <a:solidFill>
                  <a:schemeClr val="bg1"/>
                </a:solidFill>
              </a:rPr>
              <a:t>+</a:t>
            </a:r>
            <a:r>
              <a:rPr lang="zh-CN" altLang="en-US">
                <a:solidFill>
                  <a:schemeClr val="bg1"/>
                </a:solidFill>
              </a:rPr>
              <a:t>就业”信息化建设</a:t>
            </a:r>
          </a:p>
        </p:txBody>
      </p:sp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538412" y="2786058"/>
            <a:ext cx="8319868" cy="175432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开通“</a:t>
            </a:r>
            <a:r>
              <a:rPr lang="en-US" altLang="zh-CN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0832-2959110</a:t>
            </a: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”就业服务热线，就业困难人员拨打热线电话，经身份比对后，中心启动应急帮扶机制。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914400" y="477838"/>
            <a:ext cx="8229600" cy="720725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altLang="en-US" sz="3200" dirty="0" smtClean="0">
                <a:solidFill>
                  <a:schemeClr val="bg2">
                    <a:lumMod val="50000"/>
                  </a:schemeClr>
                </a:solidFill>
              </a:rPr>
              <a:t>内江市就业110服务中心情况介绍</a:t>
            </a:r>
            <a:endParaRPr lang="zh-CN" altLang="en-US" sz="3200" dirty="0" smtClean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49155" grpId="0" build="p"/>
      <p:bldP spid="491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Line 4"/>
          <p:cNvSpPr>
            <a:spLocks noChangeShapeType="1"/>
          </p:cNvSpPr>
          <p:nvPr/>
        </p:nvSpPr>
        <p:spPr bwMode="auto">
          <a:xfrm>
            <a:off x="518892" y="1051043"/>
            <a:ext cx="777716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26"/>
          <p:cNvSpPr/>
          <p:nvPr/>
        </p:nvSpPr>
        <p:spPr>
          <a:xfrm>
            <a:off x="1290417" y="3196253"/>
            <a:ext cx="6191250" cy="5715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县（市、区）</a:t>
            </a:r>
            <a:r>
              <a:rPr lang="en-US" altLang="zh-CN" sz="2000" dirty="0">
                <a:solidFill>
                  <a:schemeClr val="tx1"/>
                </a:solidFill>
                <a:latin typeface="+mn-ea"/>
              </a:rPr>
              <a:t>110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分中心接件办理</a:t>
            </a:r>
          </a:p>
        </p:txBody>
      </p:sp>
      <p:sp>
        <p:nvSpPr>
          <p:cNvPr id="11" name="矩形 26"/>
          <p:cNvSpPr/>
          <p:nvPr/>
        </p:nvSpPr>
        <p:spPr>
          <a:xfrm>
            <a:off x="1269780" y="4126528"/>
            <a:ext cx="6191250" cy="5762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三个工作日内将办理情况反馈在系统里</a:t>
            </a:r>
          </a:p>
        </p:txBody>
      </p:sp>
      <p:sp>
        <p:nvSpPr>
          <p:cNvPr id="13" name="矩形 26"/>
          <p:cNvSpPr/>
          <p:nvPr/>
        </p:nvSpPr>
        <p:spPr>
          <a:xfrm>
            <a:off x="1269780" y="5064741"/>
            <a:ext cx="6191250" cy="50323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市</a:t>
            </a:r>
            <a:r>
              <a:rPr lang="en-US" altLang="zh-CN" sz="2000" dirty="0">
                <a:solidFill>
                  <a:schemeClr val="tx1"/>
                </a:solidFill>
                <a:latin typeface="+mn-ea"/>
              </a:rPr>
              <a:t>110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中心进行督促检查</a:t>
            </a:r>
          </a:p>
        </p:txBody>
      </p:sp>
      <p:sp>
        <p:nvSpPr>
          <p:cNvPr id="14" name="矩形 26"/>
          <p:cNvSpPr/>
          <p:nvPr/>
        </p:nvSpPr>
        <p:spPr>
          <a:xfrm>
            <a:off x="1314230" y="1807191"/>
            <a:ext cx="6146800" cy="103981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marL="273050" indent="-273050" algn="ctr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进行困难人员库、精准扶贫人员库比对</a:t>
            </a:r>
            <a:r>
              <a:rPr lang="zh-CN" altLang="en-US" sz="2000" dirty="0" smtClean="0">
                <a:solidFill>
                  <a:schemeClr val="tx1"/>
                </a:solidFill>
                <a:latin typeface="+mn-ea"/>
              </a:rPr>
              <a:t>，记录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求助者基本信息，派件</a:t>
            </a:r>
            <a:r>
              <a:rPr lang="zh-CN" altLang="en-US" sz="2000" dirty="0" smtClean="0">
                <a:solidFill>
                  <a:schemeClr val="tx1"/>
                </a:solidFill>
                <a:latin typeface="+mn-ea"/>
              </a:rPr>
              <a:t>至县（市、区） </a:t>
            </a:r>
            <a:r>
              <a:rPr lang="en-US" altLang="zh-CN" sz="2000" dirty="0" smtClean="0">
                <a:solidFill>
                  <a:schemeClr val="tx1"/>
                </a:solidFill>
                <a:latin typeface="+mn-ea"/>
              </a:rPr>
              <a:t>110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分中心</a:t>
            </a:r>
          </a:p>
        </p:txBody>
      </p:sp>
      <p:sp>
        <p:nvSpPr>
          <p:cNvPr id="15" name="内容占位符 3"/>
          <p:cNvSpPr txBox="1"/>
          <p:nvPr/>
        </p:nvSpPr>
        <p:spPr bwMode="auto">
          <a:xfrm>
            <a:off x="1314229" y="932478"/>
            <a:ext cx="6146801" cy="514350"/>
          </a:xfrm>
          <a:prstGeom prst="flowChart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marL="273050" indent="-273050" algn="ctr">
              <a:defRPr/>
            </a:pP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市</a:t>
            </a:r>
            <a:r>
              <a:rPr lang="en-US" altLang="zh-CN" sz="2000" dirty="0" smtClean="0">
                <a:solidFill>
                  <a:schemeClr val="tx1"/>
                </a:solidFill>
                <a:latin typeface="+mn-ea"/>
              </a:rPr>
              <a:t>110</a:t>
            </a:r>
            <a:r>
              <a:rPr lang="zh-CN" altLang="en-US" sz="2000" dirty="0" smtClean="0">
                <a:solidFill>
                  <a:schemeClr val="tx1"/>
                </a:solidFill>
                <a:latin typeface="+mn-ea"/>
              </a:rPr>
              <a:t>中心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接听</a:t>
            </a:r>
            <a:r>
              <a:rPr lang="en-US" altLang="zh-CN" sz="2000" dirty="0">
                <a:solidFill>
                  <a:schemeClr val="tx1"/>
                </a:solidFill>
                <a:latin typeface="+mn-ea"/>
              </a:rPr>
              <a:t>2959110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热线</a:t>
            </a:r>
          </a:p>
        </p:txBody>
      </p:sp>
      <p:sp>
        <p:nvSpPr>
          <p:cNvPr id="44041" name="下箭头 18"/>
          <p:cNvSpPr>
            <a:spLocks noChangeArrowheads="1"/>
          </p:cNvSpPr>
          <p:nvPr/>
        </p:nvSpPr>
        <p:spPr bwMode="auto">
          <a:xfrm>
            <a:off x="4077708" y="1504732"/>
            <a:ext cx="428625" cy="271463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EEDD60"/>
          </a:solidFill>
          <a:ln w="9525" algn="ctr">
            <a:solidFill>
              <a:schemeClr val="tx1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4042" name="下箭头 19"/>
          <p:cNvSpPr>
            <a:spLocks noChangeArrowheads="1"/>
          </p:cNvSpPr>
          <p:nvPr/>
        </p:nvSpPr>
        <p:spPr bwMode="auto">
          <a:xfrm>
            <a:off x="4100292" y="3832841"/>
            <a:ext cx="428625" cy="27146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EEDD60"/>
          </a:solidFill>
          <a:ln w="9525" algn="ctr">
            <a:solidFill>
              <a:schemeClr val="tx1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4044" name="下箭头 21"/>
          <p:cNvSpPr>
            <a:spLocks noChangeArrowheads="1"/>
          </p:cNvSpPr>
          <p:nvPr/>
        </p:nvSpPr>
        <p:spPr bwMode="auto">
          <a:xfrm>
            <a:off x="4077708" y="2920027"/>
            <a:ext cx="428625" cy="271463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EEDD60"/>
          </a:solidFill>
          <a:ln w="9525" algn="ctr">
            <a:solidFill>
              <a:schemeClr val="tx1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4045" name="下箭头 22"/>
          <p:cNvSpPr>
            <a:spLocks noChangeArrowheads="1"/>
          </p:cNvSpPr>
          <p:nvPr/>
        </p:nvSpPr>
        <p:spPr bwMode="auto">
          <a:xfrm>
            <a:off x="4100292" y="4775816"/>
            <a:ext cx="428625" cy="27146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EEDD60"/>
          </a:solidFill>
          <a:ln w="9525" algn="ctr">
            <a:solidFill>
              <a:schemeClr val="tx1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0190" name="Rectangle 17"/>
          <p:cNvSpPr>
            <a:spLocks noChangeArrowheads="1"/>
          </p:cNvSpPr>
          <p:nvPr/>
        </p:nvSpPr>
        <p:spPr bwMode="auto">
          <a:xfrm>
            <a:off x="1269780" y="5934063"/>
            <a:ext cx="6211888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000" dirty="0">
                <a:latin typeface="+mn-ea"/>
                <a:ea typeface="+mn-ea"/>
              </a:rPr>
              <a:t>建设群众满意的公共就业服务体系    </a:t>
            </a:r>
            <a:endParaRPr lang="en-US" altLang="zh-CN" sz="2000" dirty="0" smtClean="0">
              <a:latin typeface="+mn-ea"/>
              <a:ea typeface="+mn-ea"/>
            </a:endParaRPr>
          </a:p>
          <a:p>
            <a:pPr algn="ctr"/>
            <a:r>
              <a:rPr lang="zh-CN" altLang="en-US" sz="2000" dirty="0" smtClean="0">
                <a:latin typeface="+mn-ea"/>
                <a:ea typeface="+mn-ea"/>
              </a:rPr>
              <a:t>推动 </a:t>
            </a:r>
            <a:r>
              <a:rPr lang="zh-CN" altLang="en-US" sz="2000" dirty="0">
                <a:latin typeface="+mn-ea"/>
                <a:ea typeface="+mn-ea"/>
              </a:rPr>
              <a:t>“互联网</a:t>
            </a:r>
            <a:r>
              <a:rPr lang="en-US" altLang="zh-CN" sz="2000" dirty="0">
                <a:latin typeface="+mn-ea"/>
                <a:ea typeface="+mn-ea"/>
              </a:rPr>
              <a:t>+</a:t>
            </a:r>
            <a:r>
              <a:rPr lang="zh-CN" altLang="en-US" sz="2000" dirty="0">
                <a:latin typeface="+mn-ea"/>
                <a:ea typeface="+mn-ea"/>
              </a:rPr>
              <a:t>就业”信息化建设</a:t>
            </a:r>
          </a:p>
        </p:txBody>
      </p:sp>
      <p:sp>
        <p:nvSpPr>
          <p:cNvPr id="17" name="Rectangle 3"/>
          <p:cNvSpPr>
            <a:spLocks noGrp="1" noChangeArrowheads="1"/>
          </p:cNvSpPr>
          <p:nvPr>
            <p:ph type="title"/>
          </p:nvPr>
        </p:nvSpPr>
        <p:spPr>
          <a:xfrm>
            <a:off x="395536" y="0"/>
            <a:ext cx="3248020" cy="811231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3600" dirty="0" smtClean="0">
                <a:solidFill>
                  <a:schemeClr val="tx1"/>
                </a:solidFill>
                <a:ea typeface="黑体" panose="02010609060101010101" pitchFamily="49" charset="-122"/>
              </a:rPr>
              <a:t>三、运行机制</a:t>
            </a:r>
          </a:p>
        </p:txBody>
      </p:sp>
      <p:sp>
        <p:nvSpPr>
          <p:cNvPr id="18" name="下箭头 22"/>
          <p:cNvSpPr>
            <a:spLocks noChangeArrowheads="1"/>
          </p:cNvSpPr>
          <p:nvPr/>
        </p:nvSpPr>
        <p:spPr bwMode="auto">
          <a:xfrm>
            <a:off x="4171729" y="5662601"/>
            <a:ext cx="428625" cy="27146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EEDD60"/>
          </a:solidFill>
          <a:ln w="9525" algn="ctr">
            <a:solidFill>
              <a:schemeClr val="tx1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50178" grpId="0" animBg="1"/>
      <p:bldP spid="9" grpId="0" animBg="1"/>
      <p:bldP spid="11" grpId="0" animBg="1"/>
      <p:bldP spid="13" grpId="0" animBg="1"/>
      <p:bldP spid="14" grpId="0" animBg="1"/>
      <p:bldP spid="15" grpId="0" animBg="1"/>
      <p:bldP spid="44041" grpId="0" animBg="1"/>
      <p:bldP spid="44042" grpId="0" animBg="1"/>
      <p:bldP spid="44044" grpId="0" animBg="1"/>
      <p:bldP spid="44045" grpId="0" animBg="1"/>
      <p:bldP spid="50190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1975" y="1447800"/>
            <a:ext cx="8229600" cy="936625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3600" dirty="0" smtClean="0">
                <a:ea typeface="黑体" panose="02010609060101010101" pitchFamily="49" charset="-122"/>
              </a:rPr>
              <a:t>四、信息数据库</a:t>
            </a:r>
          </a:p>
        </p:txBody>
      </p:sp>
      <p:sp>
        <p:nvSpPr>
          <p:cNvPr id="48131" name="Line 4"/>
          <p:cNvSpPr>
            <a:spLocks noChangeShapeType="1"/>
          </p:cNvSpPr>
          <p:nvPr/>
        </p:nvSpPr>
        <p:spPr bwMode="auto">
          <a:xfrm>
            <a:off x="561975" y="1268413"/>
            <a:ext cx="777716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2" name="Rectangle 5"/>
          <p:cNvSpPr>
            <a:spLocks noChangeArrowheads="1"/>
          </p:cNvSpPr>
          <p:nvPr/>
        </p:nvSpPr>
        <p:spPr bwMode="auto">
          <a:xfrm>
            <a:off x="250825" y="6308725"/>
            <a:ext cx="7881938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建设群众满意的公共就业服务体系    推动 “互联网</a:t>
            </a:r>
            <a:r>
              <a:rPr lang="en-US" altLang="zh-CN">
                <a:solidFill>
                  <a:schemeClr val="bg1"/>
                </a:solidFill>
              </a:rPr>
              <a:t>+</a:t>
            </a:r>
            <a:r>
              <a:rPr lang="zh-CN" altLang="en-US">
                <a:solidFill>
                  <a:schemeClr val="bg1"/>
                </a:solidFill>
              </a:rPr>
              <a:t>就业”信息化建设</a:t>
            </a:r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561975" y="2643182"/>
            <a:ext cx="8393141" cy="230832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按服务类别，建成人力资源市场岗位数据库、离校未就业高校毕业生数据库、建档立卡贫困劳动力数据库，做到精准识别、精准服务、精准帮扶。</a:t>
            </a:r>
            <a:endParaRPr lang="en-US" altLang="zh-CN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1066800" y="476672"/>
            <a:ext cx="8229600" cy="720725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altLang="en-US" sz="3200" dirty="0" smtClean="0">
                <a:solidFill>
                  <a:schemeClr val="bg2">
                    <a:lumMod val="50000"/>
                  </a:schemeClr>
                </a:solidFill>
              </a:rPr>
              <a:t>内江市就业110服务中心情况介绍</a:t>
            </a:r>
            <a:endParaRPr lang="zh-CN" altLang="en-US" sz="3200" dirty="0" smtClean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53251" grpId="0" build="p"/>
      <p:bldP spid="532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477838"/>
            <a:ext cx="8229600" cy="720725"/>
          </a:xfrm>
        </p:spPr>
        <p:txBody>
          <a:bodyPr/>
          <a:lstStyle/>
          <a:p>
            <a:r>
              <a:rPr lang="en-US" altLang="en-US" sz="3200" dirty="0" smtClean="0">
                <a:solidFill>
                  <a:schemeClr val="bg1"/>
                </a:solidFill>
              </a:rPr>
              <a:t>内江市就业110服务中心情况介绍</a:t>
            </a:r>
            <a:endParaRPr lang="zh-CN" altLang="en-US" sz="3200" dirty="0" smtClean="0">
              <a:solidFill>
                <a:schemeClr val="bg1"/>
              </a:solidFill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57256" y="1500174"/>
            <a:ext cx="3643306" cy="792162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3600" dirty="0" smtClean="0">
                <a:ea typeface="黑体" panose="02010609060101010101" pitchFamily="49" charset="-122"/>
              </a:rPr>
              <a:t>五、管理系统</a:t>
            </a:r>
          </a:p>
        </p:txBody>
      </p:sp>
      <p:sp>
        <p:nvSpPr>
          <p:cNvPr id="46084" name="Rectangle 5"/>
          <p:cNvSpPr>
            <a:spLocks noChangeArrowheads="1"/>
          </p:cNvSpPr>
          <p:nvPr/>
        </p:nvSpPr>
        <p:spPr bwMode="auto">
          <a:xfrm>
            <a:off x="250825" y="6308725"/>
            <a:ext cx="7881938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建设群众满意的公共就业服务体系    推动 “互联网</a:t>
            </a:r>
            <a:r>
              <a:rPr lang="en-US" altLang="zh-CN">
                <a:solidFill>
                  <a:schemeClr val="bg1"/>
                </a:solidFill>
              </a:rPr>
              <a:t>+</a:t>
            </a:r>
            <a:r>
              <a:rPr lang="zh-CN" altLang="en-US">
                <a:solidFill>
                  <a:schemeClr val="bg1"/>
                </a:solidFill>
              </a:rPr>
              <a:t>就业”信息化建设</a:t>
            </a: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755650" y="2924175"/>
            <a:ext cx="8035925" cy="230832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研发具有自主知识产权的内江就业</a:t>
            </a:r>
            <a:r>
              <a:rPr lang="en-US" altLang="zh-CN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110</a:t>
            </a: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管理系统，包含职业介绍、职业指导、政策咨询、精准扶贫、新业态、高校毕业生六大板块。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066800" y="630238"/>
            <a:ext cx="8229600" cy="720725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altLang="en-US" sz="3200" dirty="0" smtClean="0">
                <a:solidFill>
                  <a:schemeClr val="bg2">
                    <a:lumMod val="50000"/>
                  </a:schemeClr>
                </a:solidFill>
              </a:rPr>
              <a:t>内江市就业110服务中心情况介绍</a:t>
            </a:r>
            <a:endParaRPr lang="zh-CN" altLang="en-US" sz="3200" dirty="0" smtClean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51203" grpId="0" build="p"/>
      <p:bldP spid="5120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00132" y="1428736"/>
            <a:ext cx="3214678" cy="792162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3600" dirty="0" smtClean="0">
                <a:ea typeface="黑体" panose="02010609060101010101" pitchFamily="49" charset="-122"/>
              </a:rPr>
              <a:t>六、专职队伍</a:t>
            </a:r>
          </a:p>
        </p:txBody>
      </p:sp>
      <p:sp>
        <p:nvSpPr>
          <p:cNvPr id="46083" name="Line 4"/>
          <p:cNvSpPr>
            <a:spLocks noChangeShapeType="1"/>
          </p:cNvSpPr>
          <p:nvPr/>
        </p:nvSpPr>
        <p:spPr bwMode="auto">
          <a:xfrm>
            <a:off x="561975" y="1268413"/>
            <a:ext cx="777716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084" name="Rectangle 5"/>
          <p:cNvSpPr>
            <a:spLocks noChangeArrowheads="1"/>
          </p:cNvSpPr>
          <p:nvPr/>
        </p:nvSpPr>
        <p:spPr bwMode="auto">
          <a:xfrm>
            <a:off x="250825" y="6308725"/>
            <a:ext cx="7881938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建设群众满意的公共就业服务体系    推动 “互联网</a:t>
            </a:r>
            <a:r>
              <a:rPr lang="en-US" altLang="zh-CN">
                <a:solidFill>
                  <a:schemeClr val="bg1"/>
                </a:solidFill>
              </a:rPr>
              <a:t>+</a:t>
            </a:r>
            <a:r>
              <a:rPr lang="zh-CN" altLang="en-US">
                <a:solidFill>
                  <a:schemeClr val="bg1"/>
                </a:solidFill>
              </a:rPr>
              <a:t>就业”信息化建设</a:t>
            </a: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755650" y="2786058"/>
            <a:ext cx="8035925" cy="175432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新增事业编制</a:t>
            </a:r>
            <a:r>
              <a:rPr lang="en-US" altLang="zh-CN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余名，建立市、县（市、区）、乡镇（街道）、村（社区）四级联动的就业</a:t>
            </a:r>
            <a:r>
              <a:rPr lang="en-US" altLang="zh-CN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110</a:t>
            </a: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服务专职队伍。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914400" y="477838"/>
            <a:ext cx="8229600" cy="720725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altLang="en-US" sz="3200" dirty="0" smtClean="0">
                <a:solidFill>
                  <a:schemeClr val="bg2">
                    <a:lumMod val="50000"/>
                  </a:schemeClr>
                </a:solidFill>
              </a:rPr>
              <a:t>内江市就业110服务中心情况介绍</a:t>
            </a:r>
            <a:endParaRPr lang="zh-CN" altLang="en-US" sz="3200" dirty="0" smtClean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51203" grpId="0" build="p"/>
      <p:bldP spid="512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477838"/>
            <a:ext cx="8229600" cy="720725"/>
          </a:xfrm>
        </p:spPr>
        <p:txBody>
          <a:bodyPr/>
          <a:lstStyle/>
          <a:p>
            <a:r>
              <a:rPr lang="en-US" altLang="en-US" sz="3200" dirty="0" smtClean="0">
                <a:solidFill>
                  <a:schemeClr val="bg2">
                    <a:lumMod val="50000"/>
                  </a:schemeClr>
                </a:solidFill>
              </a:rPr>
              <a:t>内江市就业110服务中心情况介绍</a:t>
            </a:r>
            <a:endParaRPr lang="zh-CN" altLang="en-US" sz="3200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35022" y="1500174"/>
            <a:ext cx="5194300" cy="792162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3600" dirty="0" smtClean="0">
                <a:ea typeface="黑体" panose="02010609060101010101" pitchFamily="49" charset="-122"/>
              </a:rPr>
              <a:t>七、测评软件</a:t>
            </a:r>
          </a:p>
        </p:txBody>
      </p:sp>
      <p:sp>
        <p:nvSpPr>
          <p:cNvPr id="46084" name="Rectangle 5"/>
          <p:cNvSpPr>
            <a:spLocks noChangeArrowheads="1"/>
          </p:cNvSpPr>
          <p:nvPr/>
        </p:nvSpPr>
        <p:spPr bwMode="auto">
          <a:xfrm>
            <a:off x="250825" y="6308725"/>
            <a:ext cx="7881938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建设群众满意的公共就业服务体系    推动 “互联网</a:t>
            </a:r>
            <a:r>
              <a:rPr lang="en-US" altLang="zh-CN">
                <a:solidFill>
                  <a:schemeClr val="bg1"/>
                </a:solidFill>
              </a:rPr>
              <a:t>+</a:t>
            </a:r>
            <a:r>
              <a:rPr lang="zh-CN" altLang="en-US">
                <a:solidFill>
                  <a:schemeClr val="bg1"/>
                </a:solidFill>
              </a:rPr>
              <a:t>就业”信息化建设</a:t>
            </a: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755650" y="2924175"/>
            <a:ext cx="8035925" cy="230832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针对多次求职失败、反复找工作仍不满意的求职者，可通过</a:t>
            </a:r>
            <a:r>
              <a:rPr lang="en-US" altLang="zh-CN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CETIC</a:t>
            </a: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兰光素质测评软件进行素质测评，根据测评结果进行职业指导、分级服务。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51203" grpId="0" build="p"/>
      <p:bldP spid="5120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060cfd39-60b4-458e-9e8c-cf6f529f5c43}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FDEF3"/>
      </a:accent1>
      <a:accent2>
        <a:srgbClr val="333399"/>
      </a:accent2>
      <a:accent3>
        <a:srgbClr val="FFFFFF"/>
      </a:accent3>
      <a:accent4>
        <a:srgbClr val="000000"/>
      </a:accent4>
      <a:accent5>
        <a:srgbClr val="E4ECF8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458</Words>
  <Application>WPS 演示</Application>
  <PresentationFormat>全屏显示(4:3)</PresentationFormat>
  <Paragraphs>38</Paragraphs>
  <Slides>9</Slides>
  <Notes>7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11" baseType="lpstr">
      <vt:lpstr>自定义设计方案</vt:lpstr>
      <vt:lpstr>流畅</vt:lpstr>
      <vt:lpstr>“就业110”“三个工作日”帮助就业</vt:lpstr>
      <vt:lpstr>内江市就业110服务中心</vt:lpstr>
      <vt:lpstr>幻灯片 3</vt:lpstr>
      <vt:lpstr>幻灯片 4</vt:lpstr>
      <vt:lpstr>三、运行机制</vt:lpstr>
      <vt:lpstr>幻灯片 6</vt:lpstr>
      <vt:lpstr>内江市就业110服务中心情况介绍</vt:lpstr>
      <vt:lpstr>幻灯片 8</vt:lpstr>
      <vt:lpstr>内江市就业110服务中心情况介绍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欢迎各位领导莅临内江市就业110服务中心检查指导工作 </dc:title>
  <dc:creator>yellownancy</dc:creator>
  <cp:lastModifiedBy>afsas</cp:lastModifiedBy>
  <cp:revision>55</cp:revision>
  <dcterms:created xsi:type="dcterms:W3CDTF">2013-01-25T01:44:00Z</dcterms:created>
  <dcterms:modified xsi:type="dcterms:W3CDTF">2020-12-24T08:00:41Z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